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94" r:id="rId3"/>
    <p:sldId id="256" r:id="rId4"/>
    <p:sldId id="258" r:id="rId5"/>
    <p:sldId id="262" r:id="rId6"/>
    <p:sldId id="272" r:id="rId7"/>
    <p:sldId id="273" r:id="rId8"/>
    <p:sldId id="274" r:id="rId9"/>
    <p:sldId id="275" r:id="rId10"/>
    <p:sldId id="276" r:id="rId11"/>
    <p:sldId id="277" r:id="rId12"/>
    <p:sldId id="278" r:id="rId13"/>
    <p:sldId id="279" r:id="rId14"/>
    <p:sldId id="280" r:id="rId15"/>
    <p:sldId id="281" r:id="rId16"/>
    <p:sldId id="282" r:id="rId17"/>
    <p:sldId id="287" r:id="rId18"/>
    <p:sldId id="288" r:id="rId19"/>
    <p:sldId id="293" r:id="rId20"/>
    <p:sldId id="289" r:id="rId21"/>
    <p:sldId id="290" r:id="rId22"/>
    <p:sldId id="291" r:id="rId23"/>
    <p:sldId id="292" r:id="rId24"/>
    <p:sldId id="295" r:id="rId25"/>
    <p:sldId id="296" r:id="rId26"/>
    <p:sldId id="297" r:id="rId27"/>
    <p:sldId id="298"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9" autoAdjust="0"/>
    <p:restoredTop sz="94624" autoAdjust="0"/>
  </p:normalViewPr>
  <p:slideViewPr>
    <p:cSldViewPr>
      <p:cViewPr varScale="1">
        <p:scale>
          <a:sx n="68" d="100"/>
          <a:sy n="68" d="100"/>
        </p:scale>
        <p:origin x="-1446" y="-96"/>
      </p:cViewPr>
      <p:guideLst>
        <p:guide orient="horz" pos="2160"/>
        <p:guide pos="2880"/>
      </p:guideLst>
    </p:cSldViewPr>
  </p:slideViewPr>
  <p:outlineViewPr>
    <p:cViewPr>
      <p:scale>
        <a:sx n="33" d="100"/>
        <a:sy n="33" d="100"/>
      </p:scale>
      <p:origin x="0" y="2633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AE1110-8113-449C-A635-6F8D29E633E8}" type="datetimeFigureOut">
              <a:rPr lang="en-US" smtClean="0"/>
              <a:pPr/>
              <a:t>10/4/2025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5C7E16-71DE-4067-9A02-B1C53E7375D9}" type="slidenum">
              <a:rPr lang="en-US" smtClean="0"/>
              <a:pPr/>
              <a:t>‹#›</a:t>
            </a:fld>
            <a:endParaRPr lang="en-US"/>
          </a:p>
        </p:txBody>
      </p:sp>
    </p:spTree>
    <p:extLst>
      <p:ext uri="{BB962C8B-B14F-4D97-AF65-F5344CB8AC3E}">
        <p14:creationId xmlns="" xmlns:p14="http://schemas.microsoft.com/office/powerpoint/2010/main" val="229570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5C7E16-71DE-4067-9A02-B1C53E7375D9}" type="slidenum">
              <a:rPr lang="en-US" smtClean="0"/>
              <a:pPr/>
              <a:t>24</a:t>
            </a:fld>
            <a:endParaRPr lang="en-US"/>
          </a:p>
        </p:txBody>
      </p:sp>
    </p:spTree>
    <p:extLst>
      <p:ext uri="{BB962C8B-B14F-4D97-AF65-F5344CB8AC3E}">
        <p14:creationId xmlns="" xmlns:p14="http://schemas.microsoft.com/office/powerpoint/2010/main" val="3488591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5C7E16-71DE-4067-9A02-B1C53E7375D9}" type="slidenum">
              <a:rPr lang="en-US" smtClean="0"/>
              <a:pPr/>
              <a:t>25</a:t>
            </a:fld>
            <a:endParaRPr lang="en-US"/>
          </a:p>
        </p:txBody>
      </p:sp>
    </p:spTree>
    <p:extLst>
      <p:ext uri="{BB962C8B-B14F-4D97-AF65-F5344CB8AC3E}">
        <p14:creationId xmlns="" xmlns:p14="http://schemas.microsoft.com/office/powerpoint/2010/main" val="1607390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0B5B58B-47AC-46FD-81B0-FFDF47745DD8}"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D186DE-4694-47B7-9C55-25343B8AED7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B5B58B-47AC-46FD-81B0-FFDF47745DD8}"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D186DE-4694-47B7-9C55-25343B8AED7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B5B58B-47AC-46FD-81B0-FFDF47745DD8}"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D186DE-4694-47B7-9C55-25343B8AED7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B5B58B-47AC-46FD-81B0-FFDF47745DD8}"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D186DE-4694-47B7-9C55-25343B8AED7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B5B58B-47AC-46FD-81B0-FFDF47745DD8}"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D186DE-4694-47B7-9C55-25343B8AED7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B5B58B-47AC-46FD-81B0-FFDF47745DD8}"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D186DE-4694-47B7-9C55-25343B8AED7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0B5B58B-47AC-46FD-81B0-FFDF47745DD8}" type="datetimeFigureOut">
              <a:rPr lang="en-US" smtClean="0"/>
              <a:pPr/>
              <a:t>10/4/2025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D186DE-4694-47B7-9C55-25343B8AED7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0B5B58B-47AC-46FD-81B0-FFDF47745DD8}" type="datetimeFigureOut">
              <a:rPr lang="en-US" smtClean="0"/>
              <a:pPr/>
              <a:t>10/4/2025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D186DE-4694-47B7-9C55-25343B8AED7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B5B58B-47AC-46FD-81B0-FFDF47745DD8}" type="datetimeFigureOut">
              <a:rPr lang="en-US" smtClean="0"/>
              <a:pPr/>
              <a:t>10/4/2025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D186DE-4694-47B7-9C55-25343B8AED7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B5B58B-47AC-46FD-81B0-FFDF47745DD8}"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D186DE-4694-47B7-9C55-25343B8AED7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B5B58B-47AC-46FD-81B0-FFDF47745DD8}"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D186DE-4694-47B7-9C55-25343B8AED7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5B58B-47AC-46FD-81B0-FFDF47745DD8}" type="datetimeFigureOut">
              <a:rPr lang="en-US" smtClean="0"/>
              <a:pPr/>
              <a:t>10/4/2025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186DE-4694-47B7-9C55-25343B8AED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cgcdc@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www.gcdc2016.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27009" b="27611"/>
          <a:stretch/>
        </p:blipFill>
        <p:spPr bwMode="auto">
          <a:xfrm>
            <a:off x="3124200" y="1600200"/>
            <a:ext cx="3004454" cy="914399"/>
          </a:xfrm>
          <a:prstGeom prst="rect">
            <a:avLst/>
          </a:prstGeom>
          <a:noFill/>
        </p:spPr>
      </p:pic>
      <p:sp>
        <p:nvSpPr>
          <p:cNvPr id="66566" name="Rectangle 6"/>
          <p:cNvSpPr>
            <a:spLocks noChangeArrowheads="1"/>
          </p:cNvSpPr>
          <p:nvPr/>
        </p:nvSpPr>
        <p:spPr bwMode="auto">
          <a:xfrm>
            <a:off x="381000" y="2605207"/>
            <a:ext cx="8534400" cy="16619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lang="en-US" sz="2400" b="1" dirty="0">
              <a:solidFill>
                <a:srgbClr val="FF0000"/>
              </a:solidFill>
              <a:latin typeface="Times New Roman" pitchFamily="18" charset="0"/>
              <a:ea typeface="Calibri" pitchFamily="34" charset="0"/>
              <a:cs typeface="Times New Roman" pitchFamily="18" charset="0"/>
            </a:endParaRPr>
          </a:p>
          <a:p>
            <a:pPr algn="ctr"/>
            <a:r>
              <a:rPr lang="en-US" sz="1600" b="1" dirty="0" smtClean="0"/>
              <a:t>Partnership with Dept. of Health and Family Welfare Services</a:t>
            </a:r>
            <a:endParaRPr lang="en-US" sz="1600" dirty="0" smtClean="0"/>
          </a:p>
          <a:p>
            <a:pPr algn="ctr"/>
            <a:r>
              <a:rPr lang="en-US" sz="1600" b="1" dirty="0" smtClean="0"/>
              <a:t>(Govt. of Puducherry)</a:t>
            </a:r>
            <a:endParaRPr lang="en-US" sz="1600" dirty="0" smtClean="0"/>
          </a:p>
          <a:p>
            <a:pPr algn="ctr"/>
            <a:r>
              <a:rPr lang="en-US" sz="1400" b="1" dirty="0" smtClean="0"/>
              <a:t>PIU-I-Floor, Old Maternity Hospital Building, Victor </a:t>
            </a:r>
            <a:r>
              <a:rPr lang="en-US" sz="1400" b="1" dirty="0" err="1" smtClean="0"/>
              <a:t>Simonel</a:t>
            </a:r>
            <a:r>
              <a:rPr lang="en-US" sz="1400" b="1" dirty="0" smtClean="0"/>
              <a:t> St, Puducherry; Telephone No: 0413-2229790</a:t>
            </a:r>
            <a:endParaRPr lang="en-US" sz="1400" dirty="0" smtClean="0"/>
          </a:p>
          <a:p>
            <a:pPr algn="ctr"/>
            <a:r>
              <a:rPr lang="en-US" sz="1400" b="1" dirty="0" smtClean="0"/>
              <a:t>Email: </a:t>
            </a:r>
            <a:r>
              <a:rPr lang="en-US" sz="1400" b="1" u="sng" dirty="0" smtClean="0">
                <a:hlinkClick r:id="rId3"/>
              </a:rPr>
              <a:t>prcgcdc@gmail.com</a:t>
            </a:r>
            <a:r>
              <a:rPr lang="en-US" sz="1400" dirty="0" smtClean="0"/>
              <a:t>; </a:t>
            </a:r>
            <a:r>
              <a:rPr lang="en-US" sz="1400" b="1" dirty="0" smtClean="0"/>
              <a:t>Website: </a:t>
            </a:r>
            <a:r>
              <a:rPr lang="en-US" sz="1400" b="1" u="sng" dirty="0" smtClean="0">
                <a:hlinkClick r:id="rId4"/>
              </a:rPr>
              <a:t>www.gcdc2016.com</a:t>
            </a:r>
            <a:endParaRPr lang="en-US" sz="1400" dirty="0" smtClean="0"/>
          </a:p>
          <a:p>
            <a:pPr marL="0" marR="0" lvl="0" indent="0"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TextBox 10"/>
          <p:cNvSpPr txBox="1"/>
          <p:nvPr/>
        </p:nvSpPr>
        <p:spPr>
          <a:xfrm>
            <a:off x="4953000" y="5562600"/>
            <a:ext cx="3962400" cy="523220"/>
          </a:xfrm>
          <a:prstGeom prst="rect">
            <a:avLst/>
          </a:prstGeom>
          <a:noFill/>
        </p:spPr>
        <p:txBody>
          <a:bodyPr wrap="square" rtlCol="0">
            <a:spAutoFit/>
          </a:bodyPr>
          <a:lstStyle/>
          <a:p>
            <a:r>
              <a:rPr lang="en-US" sz="2800" b="1" dirty="0" smtClean="0">
                <a:solidFill>
                  <a:srgbClr val="002060"/>
                </a:solidFill>
              </a:rPr>
              <a:t>Dr. T.L </a:t>
            </a:r>
            <a:r>
              <a:rPr lang="en-US" sz="2800" b="1" dirty="0" err="1" smtClean="0">
                <a:solidFill>
                  <a:srgbClr val="002060"/>
                </a:solidFill>
              </a:rPr>
              <a:t>Nandagopal</a:t>
            </a:r>
            <a:r>
              <a:rPr lang="en-US" sz="2800" b="1" dirty="0" smtClean="0">
                <a:solidFill>
                  <a:srgbClr val="002060"/>
                </a:solidFill>
              </a:rPr>
              <a:t> </a:t>
            </a:r>
            <a:r>
              <a:rPr lang="en-US" b="1" dirty="0" smtClean="0">
                <a:solidFill>
                  <a:srgbClr val="002060"/>
                </a:solidFill>
              </a:rPr>
              <a:t>M.C.A</a:t>
            </a:r>
            <a:endParaRPr lang="en-US" sz="2800" b="1" dirty="0">
              <a:solidFill>
                <a:srgbClr val="00206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524000"/>
            <a:ext cx="6400800" cy="1752600"/>
          </a:xfrm>
        </p:spPr>
        <p:txBody>
          <a:bodyPr>
            <a:normAutofit/>
          </a:bodyPr>
          <a:lstStyle/>
          <a:p>
            <a:pPr algn="just"/>
            <a:r>
              <a:rPr lang="en-US" sz="1800" dirty="0">
                <a:solidFill>
                  <a:srgbClr val="002060"/>
                </a:solidFill>
              </a:rPr>
              <a:t>Explaining Reach4cause to training candidate  in  </a:t>
            </a:r>
            <a:r>
              <a:rPr lang="en-US" sz="1800" dirty="0" smtClean="0">
                <a:solidFill>
                  <a:srgbClr val="002060"/>
                </a:solidFill>
              </a:rPr>
              <a:t>G-Care</a:t>
            </a:r>
            <a:r>
              <a:rPr lang="en-US" sz="1800" dirty="0">
                <a:solidFill>
                  <a:srgbClr val="002060"/>
                </a:solidFill>
              </a:rPr>
              <a:t>  office in </a:t>
            </a:r>
            <a:r>
              <a:rPr lang="en-US" sz="1800" dirty="0" smtClean="0">
                <a:solidFill>
                  <a:srgbClr val="002060"/>
                </a:solidFill>
              </a:rPr>
              <a:t>Puducherry</a:t>
            </a:r>
            <a:r>
              <a:rPr lang="en-US" sz="1800" dirty="0">
                <a:solidFill>
                  <a:srgbClr val="002060"/>
                </a:solidFill>
              </a:rPr>
              <a:t> </a:t>
            </a:r>
            <a:r>
              <a:rPr lang="en-US" sz="1800" dirty="0" smtClean="0">
                <a:solidFill>
                  <a:srgbClr val="002060"/>
                </a:solidFill>
              </a:rPr>
              <a:t>on 20.08.2019 by </a:t>
            </a:r>
            <a:r>
              <a:rPr lang="en-US" sz="1800" dirty="0" err="1" smtClean="0">
                <a:solidFill>
                  <a:srgbClr val="002060"/>
                </a:solidFill>
              </a:rPr>
              <a:t>Mr.Prem</a:t>
            </a:r>
            <a:r>
              <a:rPr lang="en-US" sz="1800" dirty="0" smtClean="0">
                <a:solidFill>
                  <a:srgbClr val="002060"/>
                </a:solidFill>
              </a:rPr>
              <a:t> from Reach4Cause Team, Bangalore.</a:t>
            </a:r>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3"/>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p:nvPr/>
        </p:nvPicPr>
        <p:blipFill>
          <a:blip r:embed="rId3"/>
          <a:srcRect l="28686" t="33761" r="5769" b="24145"/>
          <a:stretch>
            <a:fillRect/>
          </a:stretch>
        </p:blipFill>
        <p:spPr bwMode="auto">
          <a:xfrm>
            <a:off x="1655150" y="2828925"/>
            <a:ext cx="5833700" cy="2809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1219200"/>
            <a:ext cx="6400800" cy="1752600"/>
          </a:xfrm>
        </p:spPr>
        <p:txBody>
          <a:bodyPr>
            <a:normAutofit/>
          </a:bodyPr>
          <a:lstStyle/>
          <a:p>
            <a:pPr algn="just"/>
            <a:r>
              <a:rPr lang="en-US" sz="1800" dirty="0">
                <a:solidFill>
                  <a:srgbClr val="002060"/>
                </a:solidFill>
              </a:rPr>
              <a:t>Exam </a:t>
            </a:r>
            <a:r>
              <a:rPr lang="en-US" sz="1800" dirty="0" err="1">
                <a:solidFill>
                  <a:srgbClr val="002060"/>
                </a:solidFill>
              </a:rPr>
              <a:t>conduted</a:t>
            </a:r>
            <a:r>
              <a:rPr lang="en-US" sz="1800" dirty="0">
                <a:solidFill>
                  <a:srgbClr val="002060"/>
                </a:solidFill>
              </a:rPr>
              <a:t> to  </a:t>
            </a:r>
            <a:r>
              <a:rPr lang="en-US" sz="1800" dirty="0" err="1">
                <a:solidFill>
                  <a:srgbClr val="002060"/>
                </a:solidFill>
              </a:rPr>
              <a:t>ccandidates</a:t>
            </a:r>
            <a:r>
              <a:rPr lang="en-US" sz="1800" dirty="0">
                <a:solidFill>
                  <a:srgbClr val="002060"/>
                </a:solidFill>
              </a:rPr>
              <a:t> for </a:t>
            </a:r>
            <a:r>
              <a:rPr lang="en-US" sz="1800" dirty="0" err="1">
                <a:solidFill>
                  <a:srgbClr val="002060"/>
                </a:solidFill>
              </a:rPr>
              <a:t>Cummunity</a:t>
            </a:r>
            <a:r>
              <a:rPr lang="en-US" sz="1800" dirty="0">
                <a:solidFill>
                  <a:srgbClr val="002060"/>
                </a:solidFill>
              </a:rPr>
              <a:t> health </a:t>
            </a:r>
            <a:r>
              <a:rPr lang="en-US" sz="1800" dirty="0" err="1">
                <a:solidFill>
                  <a:srgbClr val="002060"/>
                </a:solidFill>
              </a:rPr>
              <a:t>ambossader</a:t>
            </a:r>
            <a:r>
              <a:rPr lang="en-US" sz="1800" dirty="0">
                <a:solidFill>
                  <a:srgbClr val="002060"/>
                </a:solidFill>
              </a:rPr>
              <a:t> post in </a:t>
            </a:r>
            <a:r>
              <a:rPr lang="en-US" sz="1800" dirty="0" err="1">
                <a:solidFill>
                  <a:srgbClr val="002060"/>
                </a:solidFill>
              </a:rPr>
              <a:t>Yanam</a:t>
            </a:r>
            <a:r>
              <a:rPr lang="en-US" sz="1800" dirty="0">
                <a:solidFill>
                  <a:srgbClr val="002060"/>
                </a:solidFill>
              </a:rPr>
              <a:t> with support of NGO-</a:t>
            </a:r>
            <a:r>
              <a:rPr lang="en-US" sz="1800" dirty="0" err="1">
                <a:solidFill>
                  <a:srgbClr val="002060"/>
                </a:solidFill>
              </a:rPr>
              <a:t>Yanam</a:t>
            </a:r>
            <a:r>
              <a:rPr lang="en-US" sz="1800" dirty="0">
                <a:solidFill>
                  <a:srgbClr val="002060"/>
                </a:solidFill>
              </a:rPr>
              <a:t> Old Age Home team in  </a:t>
            </a:r>
            <a:r>
              <a:rPr lang="en-US" sz="1800" dirty="0" err="1">
                <a:solidFill>
                  <a:srgbClr val="002060"/>
                </a:solidFill>
              </a:rPr>
              <a:t>Thirumana</a:t>
            </a:r>
            <a:r>
              <a:rPr lang="en-US" sz="1800" dirty="0">
                <a:solidFill>
                  <a:srgbClr val="002060"/>
                </a:solidFill>
              </a:rPr>
              <a:t> </a:t>
            </a:r>
            <a:r>
              <a:rPr lang="en-US" sz="1800" dirty="0" err="1">
                <a:solidFill>
                  <a:srgbClr val="002060"/>
                </a:solidFill>
              </a:rPr>
              <a:t>mandapam</a:t>
            </a:r>
            <a:r>
              <a:rPr lang="en-US" sz="1800" dirty="0">
                <a:solidFill>
                  <a:srgbClr val="002060"/>
                </a:solidFill>
              </a:rPr>
              <a:t> on 9</a:t>
            </a:r>
            <a:r>
              <a:rPr lang="en-US" sz="1800" baseline="30000" dirty="0">
                <a:solidFill>
                  <a:srgbClr val="002060"/>
                </a:solidFill>
              </a:rPr>
              <a:t>th</a:t>
            </a:r>
            <a:r>
              <a:rPr lang="en-US" sz="1800" dirty="0">
                <a:solidFill>
                  <a:srgbClr val="002060"/>
                </a:solidFill>
              </a:rPr>
              <a:t> Aug 2019.</a:t>
            </a:r>
          </a:p>
          <a:p>
            <a:pPr algn="just"/>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3"/>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p:nvPr/>
        </p:nvPicPr>
        <p:blipFill>
          <a:blip r:embed="rId3" cstate="print"/>
          <a:srcRect l="10096" t="8333" r="9776" b="12821"/>
          <a:stretch>
            <a:fillRect/>
          </a:stretch>
        </p:blipFill>
        <p:spPr bwMode="auto">
          <a:xfrm>
            <a:off x="1371600" y="2362200"/>
            <a:ext cx="2819400" cy="2138362"/>
          </a:xfrm>
          <a:prstGeom prst="rect">
            <a:avLst/>
          </a:prstGeom>
          <a:noFill/>
          <a:ln w="9525">
            <a:noFill/>
            <a:miter lim="800000"/>
            <a:headEnd/>
            <a:tailEnd/>
          </a:ln>
        </p:spPr>
      </p:pic>
      <p:pic>
        <p:nvPicPr>
          <p:cNvPr id="9" name="Picture 8"/>
          <p:cNvPicPr/>
          <p:nvPr/>
        </p:nvPicPr>
        <p:blipFill>
          <a:blip r:embed="rId4" cstate="print"/>
          <a:srcRect l="9936" t="7479" r="10096" b="12820"/>
          <a:stretch>
            <a:fillRect/>
          </a:stretch>
        </p:blipFill>
        <p:spPr bwMode="auto">
          <a:xfrm>
            <a:off x="4800600" y="2362200"/>
            <a:ext cx="2895600" cy="2209800"/>
          </a:xfrm>
          <a:prstGeom prst="rect">
            <a:avLst/>
          </a:prstGeom>
          <a:noFill/>
          <a:ln w="9525">
            <a:noFill/>
            <a:miter lim="800000"/>
            <a:headEnd/>
            <a:tailEnd/>
          </a:ln>
        </p:spPr>
      </p:pic>
      <p:pic>
        <p:nvPicPr>
          <p:cNvPr id="10" name="Picture 9"/>
          <p:cNvPicPr/>
          <p:nvPr/>
        </p:nvPicPr>
        <p:blipFill>
          <a:blip r:embed="rId5" cstate="print"/>
          <a:srcRect l="9615" t="8120" r="10256" b="13889"/>
          <a:stretch>
            <a:fillRect/>
          </a:stretch>
        </p:blipFill>
        <p:spPr bwMode="auto">
          <a:xfrm>
            <a:off x="4800600" y="4648200"/>
            <a:ext cx="2895600" cy="2209800"/>
          </a:xfrm>
          <a:prstGeom prst="rect">
            <a:avLst/>
          </a:prstGeom>
          <a:noFill/>
          <a:ln w="9525">
            <a:noFill/>
            <a:miter lim="800000"/>
            <a:headEnd/>
            <a:tailEnd/>
          </a:ln>
        </p:spPr>
      </p:pic>
      <p:pic>
        <p:nvPicPr>
          <p:cNvPr id="11" name="Picture 10"/>
          <p:cNvPicPr/>
          <p:nvPr/>
        </p:nvPicPr>
        <p:blipFill>
          <a:blip r:embed="rId6" cstate="print"/>
          <a:srcRect l="9455" t="7692" r="9936" b="13675"/>
          <a:stretch>
            <a:fillRect/>
          </a:stretch>
        </p:blipFill>
        <p:spPr bwMode="auto">
          <a:xfrm>
            <a:off x="1371600" y="4572000"/>
            <a:ext cx="281940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066800"/>
            <a:ext cx="8458200" cy="1981200"/>
          </a:xfrm>
        </p:spPr>
        <p:txBody>
          <a:bodyPr>
            <a:noAutofit/>
          </a:bodyPr>
          <a:lstStyle/>
          <a:p>
            <a:pPr algn="just"/>
            <a:r>
              <a:rPr lang="en-US" sz="1800" dirty="0">
                <a:solidFill>
                  <a:srgbClr val="002060"/>
                </a:solidFill>
              </a:rPr>
              <a:t>Puducherry Chief Minister Inaugurated G care Tele- Health centre at </a:t>
            </a:r>
            <a:r>
              <a:rPr lang="en-US" sz="1800" dirty="0" err="1">
                <a:solidFill>
                  <a:srgbClr val="002060"/>
                </a:solidFill>
              </a:rPr>
              <a:t>Kosapalayam</a:t>
            </a:r>
            <a:r>
              <a:rPr lang="en-US" sz="1800" dirty="0">
                <a:solidFill>
                  <a:srgbClr val="002060"/>
                </a:solidFill>
              </a:rPr>
              <a:t> PHC, Puducherry today </a:t>
            </a:r>
            <a:r>
              <a:rPr lang="en-US" sz="1800" dirty="0" smtClean="0">
                <a:solidFill>
                  <a:srgbClr val="002060"/>
                </a:solidFill>
              </a:rPr>
              <a:t>29.08.2019. </a:t>
            </a:r>
            <a:r>
              <a:rPr lang="en-US" sz="1800" dirty="0">
                <a:solidFill>
                  <a:srgbClr val="002060"/>
                </a:solidFill>
              </a:rPr>
              <a:t>the other Govt. official members participated in the function were Health Minister, Special representative of the Puducherry and ministration in New Delhi, Secretary to Govt. (Health), Director of Health, Mission Director, Executives from Reach4cause and NUHM were also present the Chief Minister Spoke to the press above the various benefits to poor people through this Tele- Health Centre. The function was a grand success and all were happy about this initiative.</a:t>
            </a:r>
          </a:p>
          <a:p>
            <a:pPr algn="just"/>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89508"/>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1" name="Picture 10"/>
          <p:cNvPicPr/>
          <p:nvPr/>
        </p:nvPicPr>
        <p:blipFill>
          <a:blip r:embed="rId3"/>
          <a:srcRect l="33013" t="16239" r="33333" b="11966"/>
          <a:stretch>
            <a:fillRect/>
          </a:stretch>
        </p:blipFill>
        <p:spPr bwMode="auto">
          <a:xfrm>
            <a:off x="533400" y="3124200"/>
            <a:ext cx="2000250" cy="3200400"/>
          </a:xfrm>
          <a:prstGeom prst="rect">
            <a:avLst/>
          </a:prstGeom>
          <a:noFill/>
          <a:ln w="9525">
            <a:noFill/>
            <a:miter lim="800000"/>
            <a:headEnd/>
            <a:tailEnd/>
          </a:ln>
        </p:spPr>
      </p:pic>
      <p:pic>
        <p:nvPicPr>
          <p:cNvPr id="12" name="Picture 11"/>
          <p:cNvPicPr/>
          <p:nvPr/>
        </p:nvPicPr>
        <p:blipFill>
          <a:blip r:embed="rId4"/>
          <a:srcRect l="33623" t="8696" r="32573" b="13043"/>
          <a:stretch>
            <a:fillRect/>
          </a:stretch>
        </p:blipFill>
        <p:spPr bwMode="auto">
          <a:xfrm>
            <a:off x="2667001" y="3124201"/>
            <a:ext cx="1905000" cy="3124200"/>
          </a:xfrm>
          <a:prstGeom prst="rect">
            <a:avLst/>
          </a:prstGeom>
          <a:noFill/>
          <a:ln w="9525">
            <a:noFill/>
            <a:miter lim="800000"/>
            <a:headEnd/>
            <a:tailEnd/>
          </a:ln>
        </p:spPr>
      </p:pic>
      <p:pic>
        <p:nvPicPr>
          <p:cNvPr id="13" name="Picture 12"/>
          <p:cNvPicPr/>
          <p:nvPr/>
        </p:nvPicPr>
        <p:blipFill>
          <a:blip r:embed="rId5"/>
          <a:srcRect l="33814" t="9188" r="10897" b="13462"/>
          <a:stretch>
            <a:fillRect/>
          </a:stretch>
        </p:blipFill>
        <p:spPr bwMode="auto">
          <a:xfrm>
            <a:off x="4648200" y="3124201"/>
            <a:ext cx="2209800" cy="3124199"/>
          </a:xfrm>
          <a:prstGeom prst="rect">
            <a:avLst/>
          </a:prstGeom>
          <a:noFill/>
          <a:ln w="9525">
            <a:noFill/>
            <a:miter lim="800000"/>
            <a:headEnd/>
            <a:tailEnd/>
          </a:ln>
        </p:spPr>
      </p:pic>
      <p:pic>
        <p:nvPicPr>
          <p:cNvPr id="14" name="Picture 13"/>
          <p:cNvPicPr/>
          <p:nvPr/>
        </p:nvPicPr>
        <p:blipFill>
          <a:blip r:embed="rId6"/>
          <a:srcRect l="28526" t="14530" r="5449" b="18803"/>
          <a:stretch>
            <a:fillRect/>
          </a:stretch>
        </p:blipFill>
        <p:spPr bwMode="auto">
          <a:xfrm>
            <a:off x="6934200" y="3124200"/>
            <a:ext cx="2057400"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3"/>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p:nvPr/>
        </p:nvPicPr>
        <p:blipFill>
          <a:blip r:embed="rId3"/>
          <a:srcRect l="28365" t="14744" r="5288" b="18803"/>
          <a:stretch>
            <a:fillRect/>
          </a:stretch>
        </p:blipFill>
        <p:spPr bwMode="auto">
          <a:xfrm>
            <a:off x="4724400" y="1524000"/>
            <a:ext cx="4191000" cy="4648200"/>
          </a:xfrm>
          <a:prstGeom prst="rect">
            <a:avLst/>
          </a:prstGeom>
          <a:noFill/>
          <a:ln w="9525">
            <a:noFill/>
            <a:miter lim="800000"/>
            <a:headEnd/>
            <a:tailEnd/>
          </a:ln>
        </p:spPr>
      </p:pic>
      <p:pic>
        <p:nvPicPr>
          <p:cNvPr id="9" name="Picture 8"/>
          <p:cNvPicPr/>
          <p:nvPr/>
        </p:nvPicPr>
        <p:blipFill>
          <a:blip r:embed="rId4"/>
          <a:srcRect l="34295" t="9188" r="10577" b="14316"/>
          <a:stretch>
            <a:fillRect/>
          </a:stretch>
        </p:blipFill>
        <p:spPr bwMode="auto">
          <a:xfrm>
            <a:off x="304801" y="1524001"/>
            <a:ext cx="4267199" cy="4571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1371600"/>
            <a:ext cx="6400800" cy="1752600"/>
          </a:xfrm>
        </p:spPr>
        <p:txBody>
          <a:bodyPr>
            <a:noAutofit/>
          </a:bodyPr>
          <a:lstStyle/>
          <a:p>
            <a:pPr algn="just"/>
            <a:r>
              <a:rPr lang="en-US" sz="1800" dirty="0">
                <a:solidFill>
                  <a:srgbClr val="002060"/>
                </a:solidFill>
              </a:rPr>
              <a:t>A Patient is being given Health Check up at G Care </a:t>
            </a:r>
            <a:r>
              <a:rPr lang="en-US" sz="1800" dirty="0" err="1">
                <a:solidFill>
                  <a:srgbClr val="002060"/>
                </a:solidFill>
              </a:rPr>
              <a:t>Kosapalayam</a:t>
            </a:r>
            <a:r>
              <a:rPr lang="en-US" sz="1800" dirty="0">
                <a:solidFill>
                  <a:srgbClr val="002060"/>
                </a:solidFill>
              </a:rPr>
              <a:t> Centre Pondicherry by our Community Health Ambassador on 05/09/2019.</a:t>
            </a:r>
          </a:p>
          <a:p>
            <a:pPr algn="just"/>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2"/>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p:nvPr/>
        </p:nvPicPr>
        <p:blipFill>
          <a:blip r:embed="rId3"/>
          <a:srcRect l="28365" t="15598" r="5128" b="44658"/>
          <a:stretch>
            <a:fillRect/>
          </a:stretch>
        </p:blipFill>
        <p:spPr bwMode="auto">
          <a:xfrm>
            <a:off x="1644548" y="2971800"/>
            <a:ext cx="5823052" cy="2609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1447800"/>
            <a:ext cx="6400800" cy="1752600"/>
          </a:xfrm>
        </p:spPr>
        <p:txBody>
          <a:bodyPr>
            <a:normAutofit fontScale="62500" lnSpcReduction="20000"/>
          </a:bodyPr>
          <a:lstStyle/>
          <a:p>
            <a:pPr algn="just"/>
            <a:r>
              <a:rPr lang="en-US" dirty="0">
                <a:solidFill>
                  <a:srgbClr val="002060"/>
                </a:solidFill>
              </a:rPr>
              <a:t>G-care and  Govt. Of Puducherry implementing Telemedicine for  </a:t>
            </a:r>
            <a:r>
              <a:rPr lang="en-US" dirty="0" smtClean="0">
                <a:solidFill>
                  <a:srgbClr val="002060"/>
                </a:solidFill>
              </a:rPr>
              <a:t>121 </a:t>
            </a:r>
            <a:r>
              <a:rPr lang="en-US" dirty="0">
                <a:solidFill>
                  <a:srgbClr val="002060"/>
                </a:solidFill>
              </a:rPr>
              <a:t>integrated Primary Health Centre’s Over all Puducherry State discuss with Honorable Health Minister Mr. </a:t>
            </a:r>
            <a:r>
              <a:rPr lang="en-US" dirty="0" err="1">
                <a:solidFill>
                  <a:srgbClr val="002060"/>
                </a:solidFill>
              </a:rPr>
              <a:t>Malladi</a:t>
            </a:r>
            <a:r>
              <a:rPr lang="en-US" dirty="0">
                <a:solidFill>
                  <a:srgbClr val="002060"/>
                </a:solidFill>
              </a:rPr>
              <a:t> Krishna </a:t>
            </a:r>
            <a:r>
              <a:rPr lang="en-US" dirty="0" err="1">
                <a:solidFill>
                  <a:srgbClr val="002060"/>
                </a:solidFill>
              </a:rPr>
              <a:t>Rao</a:t>
            </a:r>
            <a:r>
              <a:rPr lang="en-US" dirty="0">
                <a:solidFill>
                  <a:srgbClr val="002060"/>
                </a:solidFill>
              </a:rPr>
              <a:t>, Puducherry, G-care Chairman Mr. </a:t>
            </a:r>
            <a:r>
              <a:rPr lang="en-US" dirty="0" err="1">
                <a:solidFill>
                  <a:srgbClr val="002060"/>
                </a:solidFill>
              </a:rPr>
              <a:t>Nanthagopal</a:t>
            </a:r>
            <a:r>
              <a:rPr lang="en-US" dirty="0">
                <a:solidFill>
                  <a:srgbClr val="002060"/>
                </a:solidFill>
              </a:rPr>
              <a:t> Inviting  interested social entrepreneurs and NGO’s for </a:t>
            </a:r>
            <a:r>
              <a:rPr lang="en-US" dirty="0" smtClean="0">
                <a:solidFill>
                  <a:srgbClr val="002060"/>
                </a:solidFill>
              </a:rPr>
              <a:t>Project on 06.09.2019</a:t>
            </a:r>
            <a:endParaRPr lang="en-US"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3"/>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 name="Picture 8"/>
          <p:cNvPicPr/>
          <p:nvPr/>
        </p:nvPicPr>
        <p:blipFill>
          <a:blip r:embed="rId3"/>
          <a:srcRect l="28365" t="26068" r="5449" b="33333"/>
          <a:stretch>
            <a:fillRect/>
          </a:stretch>
        </p:blipFill>
        <p:spPr bwMode="auto">
          <a:xfrm>
            <a:off x="1725153" y="3248025"/>
            <a:ext cx="5693694" cy="2619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19200" y="1371600"/>
            <a:ext cx="7086600" cy="1752600"/>
          </a:xfrm>
        </p:spPr>
        <p:txBody>
          <a:bodyPr>
            <a:normAutofit fontScale="55000" lnSpcReduction="20000"/>
          </a:bodyPr>
          <a:lstStyle/>
          <a:p>
            <a:pPr algn="just"/>
            <a:r>
              <a:rPr lang="en-US" dirty="0">
                <a:solidFill>
                  <a:srgbClr val="002060"/>
                </a:solidFill>
              </a:rPr>
              <a:t>Empanelment Meeting was held at IGGGH Conference Hall Puducherry on 06.09.2019 Health Department official, Medical Superintendent, RMO, Public Relation Specialist Doctors have attended this meeting </a:t>
            </a:r>
            <a:r>
              <a:rPr lang="en-US" dirty="0" err="1">
                <a:solidFill>
                  <a:srgbClr val="002060"/>
                </a:solidFill>
              </a:rPr>
              <a:t>Shri</a:t>
            </a:r>
            <a:r>
              <a:rPr lang="en-US" dirty="0">
                <a:solidFill>
                  <a:srgbClr val="002060"/>
                </a:solidFill>
              </a:rPr>
              <a:t>. </a:t>
            </a:r>
            <a:r>
              <a:rPr lang="en-US" dirty="0" err="1">
                <a:solidFill>
                  <a:srgbClr val="002060"/>
                </a:solidFill>
              </a:rPr>
              <a:t>Manjunath</a:t>
            </a:r>
            <a:r>
              <a:rPr lang="en-US" dirty="0">
                <a:solidFill>
                  <a:srgbClr val="002060"/>
                </a:solidFill>
              </a:rPr>
              <a:t> and </a:t>
            </a:r>
            <a:r>
              <a:rPr lang="en-US" dirty="0" err="1">
                <a:solidFill>
                  <a:srgbClr val="002060"/>
                </a:solidFill>
              </a:rPr>
              <a:t>Shri</a:t>
            </a:r>
            <a:r>
              <a:rPr lang="en-US" dirty="0">
                <a:solidFill>
                  <a:srgbClr val="002060"/>
                </a:solidFill>
              </a:rPr>
              <a:t>. </a:t>
            </a:r>
            <a:r>
              <a:rPr lang="en-US" dirty="0" err="1">
                <a:solidFill>
                  <a:srgbClr val="002060"/>
                </a:solidFill>
              </a:rPr>
              <a:t>Kalim</a:t>
            </a:r>
            <a:r>
              <a:rPr lang="en-US" dirty="0">
                <a:solidFill>
                  <a:srgbClr val="002060"/>
                </a:solidFill>
              </a:rPr>
              <a:t> from Reach4cause took part in this meeting, </a:t>
            </a:r>
            <a:r>
              <a:rPr lang="en-US" dirty="0" err="1">
                <a:solidFill>
                  <a:srgbClr val="002060"/>
                </a:solidFill>
              </a:rPr>
              <a:t>shri</a:t>
            </a:r>
            <a:r>
              <a:rPr lang="en-US" dirty="0">
                <a:solidFill>
                  <a:srgbClr val="002060"/>
                </a:solidFill>
              </a:rPr>
              <a:t> </a:t>
            </a:r>
            <a:r>
              <a:rPr lang="en-US" dirty="0" err="1">
                <a:solidFill>
                  <a:srgbClr val="002060"/>
                </a:solidFill>
              </a:rPr>
              <a:t>kalim</a:t>
            </a:r>
            <a:r>
              <a:rPr lang="en-US" dirty="0">
                <a:solidFill>
                  <a:srgbClr val="002060"/>
                </a:solidFill>
              </a:rPr>
              <a:t> gave a presentation of the Tele Medicine Project and its benefits to the doctors in this </a:t>
            </a:r>
            <a:r>
              <a:rPr lang="en-US" dirty="0" smtClean="0">
                <a:solidFill>
                  <a:srgbClr val="002060"/>
                </a:solidFill>
              </a:rPr>
              <a:t>project on 06.09.2019</a:t>
            </a:r>
            <a:endParaRPr lang="en-US"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85353"/>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p:nvPr/>
        </p:nvPicPr>
        <p:blipFill>
          <a:blip r:embed="rId3"/>
          <a:srcRect l="28365" t="18590" r="5449" b="15598"/>
          <a:stretch>
            <a:fillRect/>
          </a:stretch>
        </p:blipFill>
        <p:spPr bwMode="auto">
          <a:xfrm>
            <a:off x="1295400" y="3581400"/>
            <a:ext cx="3235578" cy="2128837"/>
          </a:xfrm>
          <a:prstGeom prst="rect">
            <a:avLst/>
          </a:prstGeom>
          <a:noFill/>
          <a:ln w="9525">
            <a:noFill/>
            <a:miter lim="800000"/>
            <a:headEnd/>
            <a:tailEnd/>
          </a:ln>
        </p:spPr>
      </p:pic>
      <p:pic>
        <p:nvPicPr>
          <p:cNvPr id="9" name="Picture 8"/>
          <p:cNvPicPr/>
          <p:nvPr/>
        </p:nvPicPr>
        <p:blipFill>
          <a:blip r:embed="rId4"/>
          <a:srcRect l="28846" t="18162" r="5449" b="15385"/>
          <a:stretch>
            <a:fillRect/>
          </a:stretch>
        </p:blipFill>
        <p:spPr bwMode="auto">
          <a:xfrm>
            <a:off x="4876800" y="3581400"/>
            <a:ext cx="3429000"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1143000"/>
            <a:ext cx="8534400" cy="1981200"/>
          </a:xfrm>
        </p:spPr>
        <p:txBody>
          <a:bodyPr>
            <a:noAutofit/>
          </a:bodyPr>
          <a:lstStyle/>
          <a:p>
            <a:pPr algn="just"/>
            <a:r>
              <a:rPr lang="en-US" sz="1800" dirty="0">
                <a:solidFill>
                  <a:srgbClr val="002060"/>
                </a:solidFill>
              </a:rPr>
              <a:t>We celebrate the </a:t>
            </a:r>
            <a:r>
              <a:rPr lang="en-US" sz="1800" dirty="0" err="1">
                <a:solidFill>
                  <a:srgbClr val="002060"/>
                </a:solidFill>
              </a:rPr>
              <a:t>Aayuda</a:t>
            </a:r>
            <a:r>
              <a:rPr lang="en-US" sz="1800" dirty="0">
                <a:solidFill>
                  <a:srgbClr val="002060"/>
                </a:solidFill>
              </a:rPr>
              <a:t> </a:t>
            </a:r>
            <a:r>
              <a:rPr lang="en-US" sz="1800" dirty="0" err="1">
                <a:solidFill>
                  <a:srgbClr val="002060"/>
                </a:solidFill>
              </a:rPr>
              <a:t>Pooja</a:t>
            </a:r>
            <a:r>
              <a:rPr lang="en-US" sz="1800" dirty="0">
                <a:solidFill>
                  <a:srgbClr val="002060"/>
                </a:solidFill>
              </a:rPr>
              <a:t> Celebration on Monday 7th October 2019 at our office </a:t>
            </a:r>
            <a:r>
              <a:rPr lang="en-US" sz="1800" dirty="0" smtClean="0">
                <a:solidFill>
                  <a:srgbClr val="002060"/>
                </a:solidFill>
              </a:rPr>
              <a:t>G-Care Diabetic </a:t>
            </a:r>
            <a:r>
              <a:rPr lang="en-US" sz="1800" dirty="0">
                <a:solidFill>
                  <a:srgbClr val="002060"/>
                </a:solidFill>
              </a:rPr>
              <a:t>Council, 99, </a:t>
            </a:r>
            <a:r>
              <a:rPr lang="en-US" sz="1800" dirty="0" err="1">
                <a:solidFill>
                  <a:srgbClr val="002060"/>
                </a:solidFill>
              </a:rPr>
              <a:t>Ellaiamman</a:t>
            </a:r>
            <a:r>
              <a:rPr lang="en-US" sz="1800" dirty="0">
                <a:solidFill>
                  <a:srgbClr val="002060"/>
                </a:solidFill>
              </a:rPr>
              <a:t> </a:t>
            </a:r>
            <a:r>
              <a:rPr lang="en-US" sz="1800" dirty="0" err="1">
                <a:solidFill>
                  <a:srgbClr val="002060"/>
                </a:solidFill>
              </a:rPr>
              <a:t>Koil</a:t>
            </a:r>
            <a:r>
              <a:rPr lang="en-US" sz="1800" dirty="0">
                <a:solidFill>
                  <a:srgbClr val="002060"/>
                </a:solidFill>
              </a:rPr>
              <a:t> Street, Pondicherry - 605004. Dr. K.V Raman Sir, NRHM </a:t>
            </a:r>
            <a:r>
              <a:rPr lang="en-US" sz="1800" dirty="0" smtClean="0">
                <a:solidFill>
                  <a:srgbClr val="002060"/>
                </a:solidFill>
              </a:rPr>
              <a:t>Team </a:t>
            </a:r>
            <a:r>
              <a:rPr lang="en-US" sz="1800" dirty="0">
                <a:solidFill>
                  <a:srgbClr val="002060"/>
                </a:solidFill>
              </a:rPr>
              <a:t>Dr. </a:t>
            </a:r>
            <a:r>
              <a:rPr lang="en-US" sz="1800" dirty="0" err="1">
                <a:solidFill>
                  <a:srgbClr val="002060"/>
                </a:solidFill>
              </a:rPr>
              <a:t>Duraisamy</a:t>
            </a:r>
            <a:r>
              <a:rPr lang="en-US" sz="1800" dirty="0">
                <a:solidFill>
                  <a:srgbClr val="002060"/>
                </a:solidFill>
              </a:rPr>
              <a:t> Sir, Reach4Cause Team Dr. </a:t>
            </a:r>
            <a:r>
              <a:rPr lang="en-US" sz="1800" dirty="0" err="1">
                <a:solidFill>
                  <a:srgbClr val="002060"/>
                </a:solidFill>
              </a:rPr>
              <a:t>Kalimullah</a:t>
            </a:r>
            <a:r>
              <a:rPr lang="en-US" sz="1800" dirty="0">
                <a:solidFill>
                  <a:srgbClr val="002060"/>
                </a:solidFill>
              </a:rPr>
              <a:t> </a:t>
            </a:r>
            <a:r>
              <a:rPr lang="en-US" sz="1800" dirty="0" err="1">
                <a:solidFill>
                  <a:srgbClr val="002060"/>
                </a:solidFill>
              </a:rPr>
              <a:t>Sherif</a:t>
            </a:r>
            <a:r>
              <a:rPr lang="en-US" sz="1800" dirty="0">
                <a:solidFill>
                  <a:srgbClr val="002060"/>
                </a:solidFill>
              </a:rPr>
              <a:t> Sir and Mr. </a:t>
            </a:r>
            <a:r>
              <a:rPr lang="en-US" sz="1800" dirty="0" err="1">
                <a:solidFill>
                  <a:srgbClr val="002060"/>
                </a:solidFill>
              </a:rPr>
              <a:t>Manjunathan</a:t>
            </a:r>
            <a:r>
              <a:rPr lang="en-US" sz="1800" dirty="0">
                <a:solidFill>
                  <a:srgbClr val="002060"/>
                </a:solidFill>
              </a:rPr>
              <a:t> Sir, </a:t>
            </a:r>
            <a:r>
              <a:rPr lang="en-US" sz="1800" dirty="0" err="1" smtClean="0">
                <a:solidFill>
                  <a:srgbClr val="002060"/>
                </a:solidFill>
              </a:rPr>
              <a:t>Medango</a:t>
            </a:r>
            <a:r>
              <a:rPr lang="en-US" sz="1800" dirty="0" smtClean="0">
                <a:solidFill>
                  <a:srgbClr val="002060"/>
                </a:solidFill>
              </a:rPr>
              <a:t> </a:t>
            </a:r>
            <a:r>
              <a:rPr lang="en-US" sz="1800" dirty="0">
                <a:solidFill>
                  <a:srgbClr val="002060"/>
                </a:solidFill>
              </a:rPr>
              <a:t>Team Managing Director Mr. </a:t>
            </a:r>
            <a:r>
              <a:rPr lang="en-US" sz="1800" dirty="0" err="1">
                <a:solidFill>
                  <a:srgbClr val="002060"/>
                </a:solidFill>
              </a:rPr>
              <a:t>Balaji</a:t>
            </a:r>
            <a:r>
              <a:rPr lang="en-US" sz="1800" dirty="0">
                <a:solidFill>
                  <a:srgbClr val="002060"/>
                </a:solidFill>
              </a:rPr>
              <a:t> Sir, Engineer Mr. </a:t>
            </a:r>
            <a:r>
              <a:rPr lang="en-US" sz="1800" dirty="0" err="1">
                <a:solidFill>
                  <a:srgbClr val="002060"/>
                </a:solidFill>
              </a:rPr>
              <a:t>Yadavaraj</a:t>
            </a:r>
            <a:r>
              <a:rPr lang="en-US" sz="1800" dirty="0">
                <a:solidFill>
                  <a:srgbClr val="002060"/>
                </a:solidFill>
              </a:rPr>
              <a:t> Sir and Our Hon'ble Chairman Dr. T.L. </a:t>
            </a:r>
            <a:r>
              <a:rPr lang="en-US" sz="1800" dirty="0" err="1">
                <a:solidFill>
                  <a:srgbClr val="002060"/>
                </a:solidFill>
              </a:rPr>
              <a:t>Nandagopal</a:t>
            </a:r>
            <a:r>
              <a:rPr lang="en-US" sz="1800" dirty="0">
                <a:solidFill>
                  <a:srgbClr val="002060"/>
                </a:solidFill>
              </a:rPr>
              <a:t> Sir and Our Director Mr. </a:t>
            </a:r>
            <a:r>
              <a:rPr lang="en-US" sz="1800" dirty="0" err="1">
                <a:solidFill>
                  <a:srgbClr val="002060"/>
                </a:solidFill>
              </a:rPr>
              <a:t>Nagendiran</a:t>
            </a:r>
            <a:r>
              <a:rPr lang="en-US" sz="1800" dirty="0">
                <a:solidFill>
                  <a:srgbClr val="002060"/>
                </a:solidFill>
              </a:rPr>
              <a:t> Sir, along with G-Care Staffs </a:t>
            </a:r>
            <a:r>
              <a:rPr lang="en-US" sz="1800" dirty="0" smtClean="0">
                <a:solidFill>
                  <a:srgbClr val="002060"/>
                </a:solidFill>
              </a:rPr>
              <a:t>participated </a:t>
            </a:r>
            <a:r>
              <a:rPr lang="en-US" sz="1800" dirty="0">
                <a:solidFill>
                  <a:srgbClr val="002060"/>
                </a:solidFill>
              </a:rPr>
              <a:t>in this celebrations. Our </a:t>
            </a:r>
            <a:r>
              <a:rPr lang="en-US" sz="1800" dirty="0" smtClean="0">
                <a:solidFill>
                  <a:srgbClr val="002060"/>
                </a:solidFill>
              </a:rPr>
              <a:t>Chief </a:t>
            </a:r>
            <a:r>
              <a:rPr lang="en-US" sz="1800" dirty="0">
                <a:solidFill>
                  <a:srgbClr val="002060"/>
                </a:solidFill>
              </a:rPr>
              <a:t>Guest Dr. K.V Raman Sir and Our Chairman Sir Distribute the Gifts to all participants.</a:t>
            </a:r>
          </a:p>
          <a:p>
            <a:pPr algn="just"/>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2"/>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3"/>
          <a:srcRect l="28846" t="33974" r="5288" b="25000"/>
          <a:stretch>
            <a:fillRect/>
          </a:stretch>
        </p:blipFill>
        <p:spPr bwMode="auto">
          <a:xfrm>
            <a:off x="381000" y="3124200"/>
            <a:ext cx="5562599" cy="3352800"/>
          </a:xfrm>
          <a:prstGeom prst="rect">
            <a:avLst/>
          </a:prstGeom>
          <a:noFill/>
          <a:ln w="9525">
            <a:noFill/>
            <a:miter lim="800000"/>
            <a:headEnd/>
            <a:tailEnd/>
          </a:ln>
        </p:spPr>
      </p:pic>
      <p:pic>
        <p:nvPicPr>
          <p:cNvPr id="8" name="Picture 7"/>
          <p:cNvPicPr/>
          <p:nvPr/>
        </p:nvPicPr>
        <p:blipFill>
          <a:blip r:embed="rId4"/>
          <a:srcRect l="28846" t="34615" r="5449" b="25000"/>
          <a:stretch>
            <a:fillRect/>
          </a:stretch>
        </p:blipFill>
        <p:spPr bwMode="auto">
          <a:xfrm>
            <a:off x="6096000" y="3124200"/>
            <a:ext cx="2895600" cy="1447800"/>
          </a:xfrm>
          <a:prstGeom prst="rect">
            <a:avLst/>
          </a:prstGeom>
          <a:noFill/>
          <a:ln w="9525">
            <a:noFill/>
            <a:miter lim="800000"/>
            <a:headEnd/>
            <a:tailEnd/>
          </a:ln>
        </p:spPr>
      </p:pic>
      <p:pic>
        <p:nvPicPr>
          <p:cNvPr id="9" name="Picture 8"/>
          <p:cNvPicPr/>
          <p:nvPr/>
        </p:nvPicPr>
        <p:blipFill>
          <a:blip r:embed="rId5"/>
          <a:srcRect l="28365" t="34188" r="5128" b="25214"/>
          <a:stretch>
            <a:fillRect/>
          </a:stretch>
        </p:blipFill>
        <p:spPr bwMode="auto">
          <a:xfrm>
            <a:off x="6096000" y="4724400"/>
            <a:ext cx="2809875"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43000"/>
            <a:ext cx="8229600" cy="609600"/>
          </a:xfrm>
        </p:spPr>
        <p:txBody>
          <a:bodyPr>
            <a:normAutofit lnSpcReduction="10000"/>
          </a:bodyPr>
          <a:lstStyle/>
          <a:p>
            <a:pPr algn="just"/>
            <a:r>
              <a:rPr lang="en-US" sz="1800" dirty="0">
                <a:solidFill>
                  <a:srgbClr val="002060"/>
                </a:solidFill>
              </a:rPr>
              <a:t>CSC e-Government staff visited to G-CARE telemedicine centre </a:t>
            </a:r>
            <a:r>
              <a:rPr lang="en-US" sz="1800" dirty="0" smtClean="0">
                <a:solidFill>
                  <a:srgbClr val="002060"/>
                </a:solidFill>
              </a:rPr>
              <a:t>at </a:t>
            </a:r>
            <a:r>
              <a:rPr lang="en-US" sz="1800" dirty="0" err="1" smtClean="0">
                <a:solidFill>
                  <a:srgbClr val="002060"/>
                </a:solidFill>
              </a:rPr>
              <a:t>Kosapalayam</a:t>
            </a:r>
            <a:r>
              <a:rPr lang="en-US" sz="1800" dirty="0" smtClean="0">
                <a:solidFill>
                  <a:srgbClr val="002060"/>
                </a:solidFill>
              </a:rPr>
              <a:t> PHC and </a:t>
            </a:r>
            <a:r>
              <a:rPr lang="en-US" sz="1800" dirty="0" err="1" smtClean="0">
                <a:solidFill>
                  <a:srgbClr val="002060"/>
                </a:solidFill>
              </a:rPr>
              <a:t>Lawspet</a:t>
            </a:r>
            <a:r>
              <a:rPr lang="en-US" sz="1800" dirty="0" smtClean="0">
                <a:solidFill>
                  <a:srgbClr val="002060"/>
                </a:solidFill>
              </a:rPr>
              <a:t> PHC on </a:t>
            </a:r>
            <a:r>
              <a:rPr lang="en-US" sz="1800" dirty="0">
                <a:solidFill>
                  <a:srgbClr val="002060"/>
                </a:solidFill>
              </a:rPr>
              <a:t>4</a:t>
            </a:r>
            <a:r>
              <a:rPr lang="en-US" sz="1800" baseline="30000" dirty="0">
                <a:solidFill>
                  <a:srgbClr val="002060"/>
                </a:solidFill>
              </a:rPr>
              <a:t>th</a:t>
            </a:r>
            <a:r>
              <a:rPr lang="en-US" sz="1800" dirty="0">
                <a:solidFill>
                  <a:srgbClr val="002060"/>
                </a:solidFill>
              </a:rPr>
              <a:t> November 2019</a:t>
            </a:r>
          </a:p>
          <a:p>
            <a:pPr algn="just"/>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2"/>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3"/>
          <a:srcRect l="27243" t="6838" r="27244" b="12820"/>
          <a:stretch>
            <a:fillRect/>
          </a:stretch>
        </p:blipFill>
        <p:spPr bwMode="auto">
          <a:xfrm>
            <a:off x="609600" y="1828800"/>
            <a:ext cx="3638550" cy="4381500"/>
          </a:xfrm>
          <a:prstGeom prst="rect">
            <a:avLst/>
          </a:prstGeom>
          <a:noFill/>
          <a:ln w="9525">
            <a:noFill/>
            <a:miter lim="800000"/>
            <a:headEnd/>
            <a:tailEnd/>
          </a:ln>
        </p:spPr>
      </p:pic>
      <p:pic>
        <p:nvPicPr>
          <p:cNvPr id="8" name="Picture 7"/>
          <p:cNvPicPr/>
          <p:nvPr/>
        </p:nvPicPr>
        <p:blipFill>
          <a:blip r:embed="rId4"/>
          <a:srcRect l="27016" t="6442" r="27378" b="15277"/>
          <a:stretch>
            <a:fillRect/>
          </a:stretch>
        </p:blipFill>
        <p:spPr bwMode="auto">
          <a:xfrm>
            <a:off x="4800600" y="1828800"/>
            <a:ext cx="342900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371600"/>
            <a:ext cx="7543800" cy="838200"/>
          </a:xfrm>
        </p:spPr>
        <p:txBody>
          <a:bodyPr>
            <a:normAutofit/>
          </a:bodyPr>
          <a:lstStyle/>
          <a:p>
            <a:pPr algn="just"/>
            <a:r>
              <a:rPr lang="en-US" sz="1800" dirty="0">
                <a:solidFill>
                  <a:srgbClr val="002060"/>
                </a:solidFill>
              </a:rPr>
              <a:t>Health &amp; Wellness centre inauguration at </a:t>
            </a:r>
            <a:r>
              <a:rPr lang="en-US" sz="1800" dirty="0" err="1">
                <a:solidFill>
                  <a:srgbClr val="002060"/>
                </a:solidFill>
              </a:rPr>
              <a:t>Kosapalayam</a:t>
            </a:r>
            <a:r>
              <a:rPr lang="en-US" sz="1800" dirty="0">
                <a:solidFill>
                  <a:srgbClr val="002060"/>
                </a:solidFill>
              </a:rPr>
              <a:t> on 21</a:t>
            </a:r>
            <a:r>
              <a:rPr lang="en-US" sz="1800" baseline="30000" dirty="0">
                <a:solidFill>
                  <a:srgbClr val="002060"/>
                </a:solidFill>
              </a:rPr>
              <a:t>st</a:t>
            </a:r>
            <a:r>
              <a:rPr lang="en-US" sz="1800" dirty="0">
                <a:solidFill>
                  <a:srgbClr val="002060"/>
                </a:solidFill>
              </a:rPr>
              <a:t> December 2019 by Mr. </a:t>
            </a:r>
            <a:r>
              <a:rPr lang="en-US" sz="1800" dirty="0" err="1">
                <a:solidFill>
                  <a:srgbClr val="002060"/>
                </a:solidFill>
              </a:rPr>
              <a:t>Narayanaswamy</a:t>
            </a:r>
            <a:r>
              <a:rPr lang="en-US" sz="1800" dirty="0">
                <a:solidFill>
                  <a:srgbClr val="002060"/>
                </a:solidFill>
              </a:rPr>
              <a:t>, Hon’ble CM </a:t>
            </a:r>
            <a:r>
              <a:rPr lang="en-US" sz="1800" dirty="0" smtClean="0">
                <a:solidFill>
                  <a:srgbClr val="002060"/>
                </a:solidFill>
              </a:rPr>
              <a:t>Puducherry</a:t>
            </a:r>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2"/>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3"/>
          <a:srcRect l="1923" t="5556" r="4968" b="12393"/>
          <a:stretch>
            <a:fillRect/>
          </a:stretch>
        </p:blipFill>
        <p:spPr bwMode="auto">
          <a:xfrm>
            <a:off x="685800" y="2362200"/>
            <a:ext cx="5257800" cy="3581400"/>
          </a:xfrm>
          <a:prstGeom prst="rect">
            <a:avLst/>
          </a:prstGeom>
          <a:noFill/>
          <a:ln w="9525">
            <a:noFill/>
            <a:miter lim="800000"/>
            <a:headEnd/>
            <a:tailEnd/>
          </a:ln>
        </p:spPr>
      </p:pic>
      <p:pic>
        <p:nvPicPr>
          <p:cNvPr id="8" name="Picture 7"/>
          <p:cNvPicPr/>
          <p:nvPr/>
        </p:nvPicPr>
        <p:blipFill>
          <a:blip r:embed="rId4"/>
          <a:srcRect l="34616" t="35897" r="35256" b="41667"/>
          <a:stretch>
            <a:fillRect/>
          </a:stretch>
        </p:blipFill>
        <p:spPr bwMode="auto">
          <a:xfrm>
            <a:off x="6210300" y="2362200"/>
            <a:ext cx="1790700" cy="1000125"/>
          </a:xfrm>
          <a:prstGeom prst="rect">
            <a:avLst/>
          </a:prstGeom>
          <a:noFill/>
          <a:ln w="9525">
            <a:noFill/>
            <a:miter lim="800000"/>
            <a:headEnd/>
            <a:tailEnd/>
          </a:ln>
        </p:spPr>
      </p:pic>
      <p:pic>
        <p:nvPicPr>
          <p:cNvPr id="9" name="Picture 8"/>
          <p:cNvPicPr/>
          <p:nvPr/>
        </p:nvPicPr>
        <p:blipFill>
          <a:blip r:embed="rId5"/>
          <a:srcRect l="35096" t="36325" r="35096" b="42308"/>
          <a:stretch>
            <a:fillRect/>
          </a:stretch>
        </p:blipFill>
        <p:spPr bwMode="auto">
          <a:xfrm>
            <a:off x="6210300" y="3695700"/>
            <a:ext cx="1771650" cy="952500"/>
          </a:xfrm>
          <a:prstGeom prst="rect">
            <a:avLst/>
          </a:prstGeom>
          <a:noFill/>
          <a:ln w="9525">
            <a:noFill/>
            <a:miter lim="800000"/>
            <a:headEnd/>
            <a:tailEnd/>
          </a:ln>
        </p:spPr>
      </p:pic>
      <p:pic>
        <p:nvPicPr>
          <p:cNvPr id="10" name="Picture 9"/>
          <p:cNvPicPr/>
          <p:nvPr/>
        </p:nvPicPr>
        <p:blipFill>
          <a:blip r:embed="rId6"/>
          <a:srcRect l="34936" t="36111" r="34936" b="42521"/>
          <a:stretch>
            <a:fillRect/>
          </a:stretch>
        </p:blipFill>
        <p:spPr bwMode="auto">
          <a:xfrm>
            <a:off x="6210300" y="4991100"/>
            <a:ext cx="1790700" cy="952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1470025"/>
          </a:xfrm>
        </p:spPr>
        <p:txBody>
          <a:bodyPr>
            <a:noAutofit/>
          </a:bodyPr>
          <a:lstStyle/>
          <a:p>
            <a:r>
              <a:rPr lang="en-US" sz="2000" b="1" dirty="0" smtClean="0">
                <a:solidFill>
                  <a:srgbClr val="002060"/>
                </a:solidFill>
              </a:rPr>
              <a:t>NEWSPAPER </a:t>
            </a:r>
            <a:r>
              <a:rPr lang="en-US" sz="2000" b="1" dirty="0">
                <a:solidFill>
                  <a:srgbClr val="002060"/>
                </a:solidFill>
              </a:rPr>
              <a:t>CLIPPINGS OF MOU SIGNED WITH GOVERNMENT OF PONDICHERRY DATED 2.06.2019  ABOUT OUR  GCARE  DIABETIC COUNCIL   TELEMEDICINE PROJECT</a:t>
            </a:r>
            <a:r>
              <a:rPr lang="en-US" sz="2000" b="1" dirty="0" smtClean="0">
                <a:solidFill>
                  <a:srgbClr val="002060"/>
                </a:solidFill>
              </a:rPr>
              <a:t>.</a:t>
            </a:r>
            <a:endParaRPr lang="en-US" sz="2800" dirty="0">
              <a:solidFill>
                <a:srgbClr val="002060"/>
              </a:solidFill>
            </a:endParaRPr>
          </a:p>
        </p:txBody>
      </p:sp>
      <p:sp>
        <p:nvSpPr>
          <p:cNvPr id="3" name="Subtitle 2"/>
          <p:cNvSpPr>
            <a:spLocks noGrp="1"/>
          </p:cNvSpPr>
          <p:nvPr>
            <p:ph type="subTitle" idx="1"/>
          </p:nvPr>
        </p:nvSpPr>
        <p:spPr/>
        <p:txBody>
          <a:bodyPr/>
          <a:lstStyle/>
          <a:p>
            <a:endParaRPr lang="en-US" dirty="0"/>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34917"/>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descr="PHOTO-2019-06-02-09-16-55.jpg"/>
          <p:cNvPicPr/>
          <p:nvPr/>
        </p:nvPicPr>
        <p:blipFill>
          <a:blip r:embed="rId3">
            <a:lum contrast="10000"/>
          </a:blip>
          <a:srcRect l="1122" r="25297" b="22931"/>
          <a:stretch>
            <a:fillRect/>
          </a:stretch>
        </p:blipFill>
        <p:spPr>
          <a:xfrm>
            <a:off x="228600" y="2895600"/>
            <a:ext cx="4114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PHOTO-2019-06-02-09-16-54.jpg"/>
          <p:cNvPicPr/>
          <p:nvPr/>
        </p:nvPicPr>
        <p:blipFill>
          <a:blip r:embed="rId4"/>
          <a:srcRect l="24679" t="37150" r="27243" b="-28"/>
          <a:stretch>
            <a:fillRect/>
          </a:stretch>
        </p:blipFill>
        <p:spPr>
          <a:xfrm>
            <a:off x="4495800" y="2895600"/>
            <a:ext cx="4210050" cy="3685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143000"/>
            <a:ext cx="7239000" cy="914400"/>
          </a:xfrm>
        </p:spPr>
        <p:txBody>
          <a:bodyPr>
            <a:normAutofit/>
          </a:bodyPr>
          <a:lstStyle/>
          <a:p>
            <a:pPr algn="just"/>
            <a:r>
              <a:rPr lang="en-US" sz="1800" dirty="0">
                <a:solidFill>
                  <a:srgbClr val="002060"/>
                </a:solidFill>
              </a:rPr>
              <a:t>Health &amp; Wellness centre inauguration at </a:t>
            </a:r>
            <a:r>
              <a:rPr lang="en-US" sz="1800" dirty="0" err="1">
                <a:solidFill>
                  <a:srgbClr val="002060"/>
                </a:solidFill>
              </a:rPr>
              <a:t>Lawspet</a:t>
            </a:r>
            <a:r>
              <a:rPr lang="en-US" sz="1800" dirty="0">
                <a:solidFill>
                  <a:srgbClr val="002060"/>
                </a:solidFill>
              </a:rPr>
              <a:t> on 24</a:t>
            </a:r>
            <a:r>
              <a:rPr lang="en-US" sz="1800" baseline="30000" dirty="0">
                <a:solidFill>
                  <a:srgbClr val="002060"/>
                </a:solidFill>
              </a:rPr>
              <a:t>th</a:t>
            </a:r>
            <a:r>
              <a:rPr lang="en-US" sz="1800" dirty="0">
                <a:solidFill>
                  <a:srgbClr val="002060"/>
                </a:solidFill>
              </a:rPr>
              <a:t> December 2019 by </a:t>
            </a:r>
            <a:r>
              <a:rPr lang="en-US" sz="1800" dirty="0" err="1">
                <a:solidFill>
                  <a:srgbClr val="002060"/>
                </a:solidFill>
              </a:rPr>
              <a:t>Mr.Sivakozhundu</a:t>
            </a:r>
            <a:r>
              <a:rPr lang="en-US" sz="1800" dirty="0">
                <a:solidFill>
                  <a:srgbClr val="002060"/>
                </a:solidFill>
              </a:rPr>
              <a:t> MLA, Hon’ble Legislative assembly speaker Puducherry.</a:t>
            </a: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3"/>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3"/>
          <a:srcRect l="9455" t="6838" r="9615" b="14316"/>
          <a:stretch>
            <a:fillRect/>
          </a:stretch>
        </p:blipFill>
        <p:spPr bwMode="auto">
          <a:xfrm>
            <a:off x="1371600" y="2057401"/>
            <a:ext cx="2743200" cy="2209800"/>
          </a:xfrm>
          <a:prstGeom prst="rect">
            <a:avLst/>
          </a:prstGeom>
          <a:noFill/>
          <a:ln w="9525">
            <a:noFill/>
            <a:miter lim="800000"/>
            <a:headEnd/>
            <a:tailEnd/>
          </a:ln>
        </p:spPr>
      </p:pic>
      <p:pic>
        <p:nvPicPr>
          <p:cNvPr id="8" name="Picture 7"/>
          <p:cNvPicPr/>
          <p:nvPr/>
        </p:nvPicPr>
        <p:blipFill>
          <a:blip r:embed="rId4"/>
          <a:srcRect l="9455" t="6410" r="9776" b="13248"/>
          <a:stretch>
            <a:fillRect/>
          </a:stretch>
        </p:blipFill>
        <p:spPr bwMode="auto">
          <a:xfrm>
            <a:off x="4191000" y="2057400"/>
            <a:ext cx="2743200" cy="2209800"/>
          </a:xfrm>
          <a:prstGeom prst="rect">
            <a:avLst/>
          </a:prstGeom>
          <a:noFill/>
          <a:ln w="9525">
            <a:noFill/>
            <a:miter lim="800000"/>
            <a:headEnd/>
            <a:tailEnd/>
          </a:ln>
        </p:spPr>
      </p:pic>
      <p:pic>
        <p:nvPicPr>
          <p:cNvPr id="9" name="Picture 8"/>
          <p:cNvPicPr/>
          <p:nvPr/>
        </p:nvPicPr>
        <p:blipFill>
          <a:blip r:embed="rId5"/>
          <a:srcRect t="15385" b="21367"/>
          <a:stretch>
            <a:fillRect/>
          </a:stretch>
        </p:blipFill>
        <p:spPr bwMode="auto">
          <a:xfrm>
            <a:off x="1371600" y="4343400"/>
            <a:ext cx="5562600"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371600"/>
            <a:ext cx="7772400" cy="685800"/>
          </a:xfrm>
        </p:spPr>
        <p:txBody>
          <a:bodyPr>
            <a:normAutofit/>
          </a:bodyPr>
          <a:lstStyle/>
          <a:p>
            <a:r>
              <a:rPr lang="en-US" sz="1800" dirty="0" err="1">
                <a:solidFill>
                  <a:srgbClr val="002060"/>
                </a:solidFill>
              </a:rPr>
              <a:t>Murugampakkam</a:t>
            </a:r>
            <a:r>
              <a:rPr lang="en-US" sz="1800" dirty="0">
                <a:solidFill>
                  <a:srgbClr val="002060"/>
                </a:solidFill>
              </a:rPr>
              <a:t> Medical CAMP on 4</a:t>
            </a:r>
            <a:r>
              <a:rPr lang="en-US" sz="1800" baseline="30000" dirty="0">
                <a:solidFill>
                  <a:srgbClr val="002060"/>
                </a:solidFill>
              </a:rPr>
              <a:t>th</a:t>
            </a:r>
            <a:r>
              <a:rPr lang="en-US" sz="1800" dirty="0">
                <a:solidFill>
                  <a:srgbClr val="002060"/>
                </a:solidFill>
              </a:rPr>
              <a:t> ,5</a:t>
            </a:r>
            <a:r>
              <a:rPr lang="en-US" sz="1800" baseline="30000" dirty="0">
                <a:solidFill>
                  <a:srgbClr val="002060"/>
                </a:solidFill>
              </a:rPr>
              <a:t>th</a:t>
            </a:r>
            <a:r>
              <a:rPr lang="en-US" sz="1800" dirty="0">
                <a:solidFill>
                  <a:srgbClr val="002060"/>
                </a:solidFill>
              </a:rPr>
              <a:t> ,6</a:t>
            </a:r>
            <a:r>
              <a:rPr lang="en-US" sz="1800" baseline="30000" dirty="0">
                <a:solidFill>
                  <a:srgbClr val="002060"/>
                </a:solidFill>
              </a:rPr>
              <a:t>th</a:t>
            </a:r>
            <a:r>
              <a:rPr lang="en-US" sz="1800" dirty="0">
                <a:solidFill>
                  <a:srgbClr val="002060"/>
                </a:solidFill>
              </a:rPr>
              <a:t> and 7</a:t>
            </a:r>
            <a:r>
              <a:rPr lang="en-US" sz="1800" baseline="30000" dirty="0">
                <a:solidFill>
                  <a:srgbClr val="002060"/>
                </a:solidFill>
              </a:rPr>
              <a:t>th</a:t>
            </a:r>
            <a:r>
              <a:rPr lang="en-US" sz="1800" dirty="0">
                <a:solidFill>
                  <a:srgbClr val="002060"/>
                </a:solidFill>
              </a:rPr>
              <a:t> January </a:t>
            </a:r>
            <a:r>
              <a:rPr lang="en-US" sz="1800" dirty="0" smtClean="0">
                <a:solidFill>
                  <a:srgbClr val="002060"/>
                </a:solidFill>
              </a:rPr>
              <a:t>2020</a:t>
            </a:r>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3"/>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3"/>
          <a:srcRect l="9545" t="6748" r="9931" b="12577"/>
          <a:stretch>
            <a:fillRect/>
          </a:stretch>
        </p:blipFill>
        <p:spPr bwMode="auto">
          <a:xfrm>
            <a:off x="609600" y="1752600"/>
            <a:ext cx="3657600" cy="2666999"/>
          </a:xfrm>
          <a:prstGeom prst="rect">
            <a:avLst/>
          </a:prstGeom>
          <a:noFill/>
          <a:ln w="9525">
            <a:noFill/>
            <a:miter lim="800000"/>
            <a:headEnd/>
            <a:tailEnd/>
          </a:ln>
        </p:spPr>
      </p:pic>
      <p:pic>
        <p:nvPicPr>
          <p:cNvPr id="8" name="Picture 7"/>
          <p:cNvPicPr/>
          <p:nvPr/>
        </p:nvPicPr>
        <p:blipFill>
          <a:blip r:embed="rId4"/>
          <a:srcRect l="9315" t="6442" r="9931" b="12883"/>
          <a:stretch>
            <a:fillRect/>
          </a:stretch>
        </p:blipFill>
        <p:spPr bwMode="auto">
          <a:xfrm>
            <a:off x="4724400" y="1752600"/>
            <a:ext cx="3886200" cy="2666999"/>
          </a:xfrm>
          <a:prstGeom prst="rect">
            <a:avLst/>
          </a:prstGeom>
          <a:noFill/>
          <a:ln w="9525">
            <a:noFill/>
            <a:miter lim="800000"/>
            <a:headEnd/>
            <a:tailEnd/>
          </a:ln>
        </p:spPr>
      </p:pic>
      <p:pic>
        <p:nvPicPr>
          <p:cNvPr id="9" name="Picture 8"/>
          <p:cNvPicPr/>
          <p:nvPr/>
        </p:nvPicPr>
        <p:blipFill>
          <a:blip r:embed="rId5"/>
          <a:srcRect l="32708" t="8282" r="33347" b="13497"/>
          <a:stretch>
            <a:fillRect/>
          </a:stretch>
        </p:blipFill>
        <p:spPr bwMode="auto">
          <a:xfrm>
            <a:off x="609600" y="4495800"/>
            <a:ext cx="1981200" cy="2362200"/>
          </a:xfrm>
          <a:prstGeom prst="rect">
            <a:avLst/>
          </a:prstGeom>
          <a:noFill/>
          <a:ln w="9525">
            <a:noFill/>
            <a:miter lim="800000"/>
            <a:headEnd/>
            <a:tailEnd/>
          </a:ln>
        </p:spPr>
      </p:pic>
      <p:pic>
        <p:nvPicPr>
          <p:cNvPr id="10" name="Picture 9"/>
          <p:cNvPicPr/>
          <p:nvPr/>
        </p:nvPicPr>
        <p:blipFill>
          <a:blip r:embed="rId6"/>
          <a:srcRect l="26754" t="7055" r="27608" b="12883"/>
          <a:stretch>
            <a:fillRect/>
          </a:stretch>
        </p:blipFill>
        <p:spPr bwMode="auto">
          <a:xfrm>
            <a:off x="3048000" y="4572000"/>
            <a:ext cx="2514600" cy="2286000"/>
          </a:xfrm>
          <a:prstGeom prst="rect">
            <a:avLst/>
          </a:prstGeom>
          <a:noFill/>
          <a:ln w="9525">
            <a:noFill/>
            <a:miter lim="800000"/>
            <a:headEnd/>
            <a:tailEnd/>
          </a:ln>
        </p:spPr>
      </p:pic>
      <p:pic>
        <p:nvPicPr>
          <p:cNvPr id="11" name="Picture 10"/>
          <p:cNvPicPr/>
          <p:nvPr/>
        </p:nvPicPr>
        <p:blipFill>
          <a:blip r:embed="rId7"/>
          <a:srcRect l="27016" t="8282" r="27378" b="13438"/>
          <a:stretch>
            <a:fillRect/>
          </a:stretch>
        </p:blipFill>
        <p:spPr bwMode="auto">
          <a:xfrm>
            <a:off x="5943600" y="4572000"/>
            <a:ext cx="2633354"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43000"/>
            <a:ext cx="8382000" cy="1066800"/>
          </a:xfrm>
        </p:spPr>
        <p:txBody>
          <a:bodyPr>
            <a:normAutofit/>
          </a:bodyPr>
          <a:lstStyle/>
          <a:p>
            <a:pPr algn="just"/>
            <a:r>
              <a:rPr lang="en-US" sz="1800" dirty="0" err="1">
                <a:solidFill>
                  <a:srgbClr val="002060"/>
                </a:solidFill>
              </a:rPr>
              <a:t>Yanam</a:t>
            </a:r>
            <a:r>
              <a:rPr lang="en-US" sz="1800" dirty="0">
                <a:solidFill>
                  <a:srgbClr val="002060"/>
                </a:solidFill>
              </a:rPr>
              <a:t> Inauguration on 6</a:t>
            </a:r>
            <a:r>
              <a:rPr lang="en-US" sz="1800" baseline="30000" dirty="0">
                <a:solidFill>
                  <a:srgbClr val="002060"/>
                </a:solidFill>
              </a:rPr>
              <a:t>th</a:t>
            </a:r>
            <a:r>
              <a:rPr lang="en-US" sz="1800" dirty="0">
                <a:solidFill>
                  <a:srgbClr val="002060"/>
                </a:solidFill>
              </a:rPr>
              <a:t> Jan 2020 (5sub centre </a:t>
            </a:r>
            <a:r>
              <a:rPr lang="en-US" sz="1800" dirty="0" err="1">
                <a:solidFill>
                  <a:srgbClr val="002060"/>
                </a:solidFill>
              </a:rPr>
              <a:t>inuagrated</a:t>
            </a:r>
            <a:r>
              <a:rPr lang="en-US" sz="1800" dirty="0">
                <a:solidFill>
                  <a:srgbClr val="002060"/>
                </a:solidFill>
              </a:rPr>
              <a:t>) by </a:t>
            </a:r>
            <a:r>
              <a:rPr lang="en-US" sz="1800" dirty="0" err="1">
                <a:solidFill>
                  <a:srgbClr val="002060"/>
                </a:solidFill>
              </a:rPr>
              <a:t>Mr.Narayanaswamy</a:t>
            </a:r>
            <a:r>
              <a:rPr lang="en-US" sz="1800" dirty="0">
                <a:solidFill>
                  <a:srgbClr val="002060"/>
                </a:solidFill>
              </a:rPr>
              <a:t>, Hon’ble CM Puducherry and </a:t>
            </a:r>
            <a:r>
              <a:rPr lang="en-US" sz="1800" dirty="0" err="1">
                <a:solidFill>
                  <a:srgbClr val="002060"/>
                </a:solidFill>
              </a:rPr>
              <a:t>Mr.Malladi</a:t>
            </a:r>
            <a:r>
              <a:rPr lang="en-US" sz="1800" dirty="0">
                <a:solidFill>
                  <a:srgbClr val="002060"/>
                </a:solidFill>
              </a:rPr>
              <a:t> Krishna </a:t>
            </a:r>
            <a:r>
              <a:rPr lang="en-US" sz="1800" dirty="0" err="1">
                <a:solidFill>
                  <a:srgbClr val="002060"/>
                </a:solidFill>
              </a:rPr>
              <a:t>Rao</a:t>
            </a:r>
            <a:r>
              <a:rPr lang="en-US" sz="1800" dirty="0">
                <a:solidFill>
                  <a:srgbClr val="002060"/>
                </a:solidFill>
              </a:rPr>
              <a:t> MLA, Hon’ble Health Minister, Puducherry</a:t>
            </a:r>
            <a:r>
              <a:rPr lang="en-US" sz="1800" dirty="0" smtClean="0">
                <a:solidFill>
                  <a:srgbClr val="002060"/>
                </a:solidFill>
              </a:rPr>
              <a:t>.</a:t>
            </a:r>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2"/>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3"/>
          <a:srcRect l="21289" t="6250" r="18178" b="14974"/>
          <a:stretch>
            <a:fillRect/>
          </a:stretch>
        </p:blipFill>
        <p:spPr bwMode="auto">
          <a:xfrm rot="5400000">
            <a:off x="634265" y="2337535"/>
            <a:ext cx="4109516" cy="4006446"/>
          </a:xfrm>
          <a:prstGeom prst="rect">
            <a:avLst/>
          </a:prstGeom>
          <a:noFill/>
          <a:ln w="9525">
            <a:noFill/>
            <a:miter lim="800000"/>
            <a:headEnd/>
            <a:tailEnd/>
          </a:ln>
        </p:spPr>
      </p:pic>
      <p:pic>
        <p:nvPicPr>
          <p:cNvPr id="8" name="Picture 7"/>
          <p:cNvPicPr/>
          <p:nvPr/>
        </p:nvPicPr>
        <p:blipFill>
          <a:blip r:embed="rId4"/>
          <a:srcRect l="13942" t="6410" r="16987" b="14530"/>
          <a:stretch>
            <a:fillRect/>
          </a:stretch>
        </p:blipFill>
        <p:spPr bwMode="auto">
          <a:xfrm rot="5400000">
            <a:off x="4738688" y="2576513"/>
            <a:ext cx="4105275" cy="3524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3"/>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3"/>
          <a:srcRect l="27434" t="6423" r="27149" b="13193"/>
          <a:stretch>
            <a:fillRect/>
          </a:stretch>
        </p:blipFill>
        <p:spPr bwMode="auto">
          <a:xfrm>
            <a:off x="533400" y="1143000"/>
            <a:ext cx="4724400" cy="5334000"/>
          </a:xfrm>
          <a:prstGeom prst="rect">
            <a:avLst/>
          </a:prstGeom>
          <a:noFill/>
          <a:ln w="9525">
            <a:noFill/>
            <a:miter lim="800000"/>
            <a:headEnd/>
            <a:tailEnd/>
          </a:ln>
        </p:spPr>
      </p:pic>
      <p:pic>
        <p:nvPicPr>
          <p:cNvPr id="8" name="Picture 7"/>
          <p:cNvPicPr/>
          <p:nvPr/>
        </p:nvPicPr>
        <p:blipFill>
          <a:blip r:embed="rId4"/>
          <a:srcRect l="33654" t="17308" r="33814" b="25641"/>
          <a:stretch>
            <a:fillRect/>
          </a:stretch>
        </p:blipFill>
        <p:spPr bwMode="auto">
          <a:xfrm>
            <a:off x="6057900" y="4010025"/>
            <a:ext cx="1933575" cy="2543175"/>
          </a:xfrm>
          <a:prstGeom prst="rect">
            <a:avLst/>
          </a:prstGeom>
          <a:noFill/>
          <a:ln w="9525">
            <a:noFill/>
            <a:miter lim="800000"/>
            <a:headEnd/>
            <a:tailEnd/>
          </a:ln>
        </p:spPr>
      </p:pic>
      <p:pic>
        <p:nvPicPr>
          <p:cNvPr id="9" name="Picture 8"/>
          <p:cNvPicPr/>
          <p:nvPr/>
        </p:nvPicPr>
        <p:blipFill>
          <a:blip r:embed="rId5"/>
          <a:srcRect l="33494" t="17094" r="33814" b="24786"/>
          <a:stretch>
            <a:fillRect/>
          </a:stretch>
        </p:blipFill>
        <p:spPr bwMode="auto">
          <a:xfrm>
            <a:off x="6057900" y="1190625"/>
            <a:ext cx="19431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Covid-19 vaccination Camp</a:t>
            </a:r>
            <a:endParaRPr lang="en-US" dirty="0"/>
          </a:p>
        </p:txBody>
      </p:sp>
      <p:pic>
        <p:nvPicPr>
          <p:cNvPr id="4" name="Content Placeholder 3" descr="WhatsApp Image 2021-06-18 at 4.17.29 PM.jpeg"/>
          <p:cNvPicPr>
            <a:picLocks noGrp="1" noChangeAspect="1"/>
          </p:cNvPicPr>
          <p:nvPr>
            <p:ph idx="1"/>
          </p:nvPr>
        </p:nvPicPr>
        <p:blipFill>
          <a:blip r:embed="rId3"/>
          <a:stretch>
            <a:fillRect/>
          </a:stretch>
        </p:blipFill>
        <p:spPr>
          <a:xfrm>
            <a:off x="533400" y="1524000"/>
            <a:ext cx="3818636" cy="2544763"/>
          </a:xfrm>
        </p:spPr>
      </p:pic>
      <p:pic>
        <p:nvPicPr>
          <p:cNvPr id="5" name="Picture 4" descr="WhatsApp Image 2021-06-18 at 4.19.32 PM.jpeg"/>
          <p:cNvPicPr>
            <a:picLocks noChangeAspect="1"/>
          </p:cNvPicPr>
          <p:nvPr/>
        </p:nvPicPr>
        <p:blipFill>
          <a:blip r:embed="rId4"/>
          <a:stretch>
            <a:fillRect/>
          </a:stretch>
        </p:blipFill>
        <p:spPr>
          <a:xfrm>
            <a:off x="4800600" y="1295400"/>
            <a:ext cx="3581400" cy="2686050"/>
          </a:xfrm>
          <a:prstGeom prst="rect">
            <a:avLst/>
          </a:prstGeom>
        </p:spPr>
      </p:pic>
      <p:sp>
        <p:nvSpPr>
          <p:cNvPr id="7" name="TextBox 6"/>
          <p:cNvSpPr txBox="1"/>
          <p:nvPr/>
        </p:nvSpPr>
        <p:spPr>
          <a:xfrm>
            <a:off x="990600" y="4648200"/>
            <a:ext cx="7391400" cy="923330"/>
          </a:xfrm>
          <a:prstGeom prst="rect">
            <a:avLst/>
          </a:prstGeom>
          <a:noFill/>
        </p:spPr>
        <p:txBody>
          <a:bodyPr wrap="square" rtlCol="0">
            <a:spAutoFit/>
          </a:bodyPr>
          <a:lstStyle/>
          <a:p>
            <a:r>
              <a:rPr lang="en-US" dirty="0" smtClean="0"/>
              <a:t>Our </a:t>
            </a:r>
            <a:r>
              <a:rPr lang="en-US" dirty="0" err="1" smtClean="0"/>
              <a:t>hon’ble</a:t>
            </a:r>
            <a:r>
              <a:rPr lang="en-US" dirty="0" smtClean="0"/>
              <a:t> Lieutenant governor of Puducherry inaugurated </a:t>
            </a:r>
            <a:r>
              <a:rPr lang="en-US" dirty="0" err="1" smtClean="0"/>
              <a:t>covid</a:t>
            </a:r>
            <a:r>
              <a:rPr lang="en-US" dirty="0" smtClean="0"/>
              <a:t> vaccination camp. Our G-Care staff </a:t>
            </a:r>
            <a:r>
              <a:rPr lang="en-US" dirty="0" err="1" smtClean="0"/>
              <a:t>Mrs</a:t>
            </a:r>
            <a:r>
              <a:rPr lang="en-US" dirty="0" smtClean="0"/>
              <a:t> </a:t>
            </a:r>
            <a:r>
              <a:rPr lang="en-US" dirty="0" err="1" smtClean="0"/>
              <a:t>Arunika.S</a:t>
            </a:r>
            <a:r>
              <a:rPr lang="en-US" dirty="0" smtClean="0"/>
              <a:t> participated in camp. On 14.04.2021</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792162"/>
          </a:xfrm>
        </p:spPr>
        <p:txBody>
          <a:bodyPr>
            <a:normAutofit/>
          </a:bodyPr>
          <a:lstStyle/>
          <a:p>
            <a:pPr lvl="0"/>
            <a:r>
              <a:rPr lang="en-US" sz="2200" b="1" dirty="0" smtClean="0">
                <a:solidFill>
                  <a:srgbClr val="FF0000"/>
                </a:solidFill>
                <a:latin typeface="Times New Roman" pitchFamily="18" charset="0"/>
                <a:ea typeface="Calibri" pitchFamily="34" charset="0"/>
                <a:cs typeface="Times New Roman" pitchFamily="18" charset="0"/>
              </a:rPr>
              <a:t>G- CARE DIABETIC COUNCIL</a:t>
            </a:r>
            <a:endParaRPr lang="en-US" sz="2200" dirty="0"/>
          </a:p>
        </p:txBody>
      </p:sp>
      <p:pic>
        <p:nvPicPr>
          <p:cNvPr id="5" name="Content Placeholder 4" descr="WhatsApp Image 2021-06-30 at 12.04.49 PM.jpeg"/>
          <p:cNvPicPr>
            <a:picLocks noGrp="1" noChangeAspect="1"/>
          </p:cNvPicPr>
          <p:nvPr>
            <p:ph idx="1"/>
          </p:nvPr>
        </p:nvPicPr>
        <p:blipFill>
          <a:blip r:embed="rId3"/>
          <a:stretch>
            <a:fillRect/>
          </a:stretch>
        </p:blipFill>
        <p:spPr>
          <a:xfrm>
            <a:off x="533400" y="1600200"/>
            <a:ext cx="4028366" cy="2590800"/>
          </a:xfrm>
        </p:spPr>
      </p:pic>
      <p:sp>
        <p:nvSpPr>
          <p:cNvPr id="10" name="TextBox 9"/>
          <p:cNvSpPr txBox="1"/>
          <p:nvPr/>
        </p:nvSpPr>
        <p:spPr>
          <a:xfrm>
            <a:off x="609600" y="4419600"/>
            <a:ext cx="7467600" cy="1200329"/>
          </a:xfrm>
          <a:prstGeom prst="rect">
            <a:avLst/>
          </a:prstGeom>
          <a:noFill/>
        </p:spPr>
        <p:txBody>
          <a:bodyPr wrap="square" rtlCol="0">
            <a:spAutoFit/>
          </a:bodyPr>
          <a:lstStyle/>
          <a:p>
            <a:r>
              <a:rPr lang="en-US" dirty="0" smtClean="0"/>
              <a:t>On June 18</a:t>
            </a:r>
            <a:r>
              <a:rPr lang="en-US" baseline="30000" dirty="0" smtClean="0"/>
              <a:t>th</a:t>
            </a:r>
            <a:r>
              <a:rPr lang="en-US" dirty="0" smtClean="0"/>
              <a:t> 2021 Our chairman Dr.T.L. Nandhagopal and Former Director of Health and Family Welfare Dr.K.V. Raman met Hon’ble Chief Minister of Puducherry Thiru.N. Rangasamy and explained him about our journey of Gcare &amp; our participation in combating covid-19. </a:t>
            </a:r>
            <a:endParaRPr lang="en-US" dirty="0"/>
          </a:p>
        </p:txBody>
      </p:sp>
      <p:pic>
        <p:nvPicPr>
          <p:cNvPr id="11" name="Picture 10" descr="WhatsApp Image 2021-06-30 at 12.23.17 PM.jpeg"/>
          <p:cNvPicPr>
            <a:picLocks noChangeAspect="1"/>
          </p:cNvPicPr>
          <p:nvPr/>
        </p:nvPicPr>
        <p:blipFill>
          <a:blip r:embed="rId4"/>
          <a:stretch>
            <a:fillRect/>
          </a:stretch>
        </p:blipFill>
        <p:spPr>
          <a:xfrm>
            <a:off x="4876800" y="1523999"/>
            <a:ext cx="3810000" cy="2648415"/>
          </a:xfrm>
          <a:prstGeom prst="rect">
            <a:avLst/>
          </a:prstGeom>
        </p:spPr>
      </p:pic>
      <p:pic>
        <p:nvPicPr>
          <p:cNvPr id="7"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tretch>
            <a:fillRect/>
          </a:stretch>
        </p:blipFill>
        <p:spPr bwMode="auto">
          <a:xfrm>
            <a:off x="1676400" y="381000"/>
            <a:ext cx="1122543" cy="752847"/>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001000" cy="1143000"/>
          </a:xfrm>
        </p:spPr>
        <p:txBody>
          <a:bodyPr>
            <a:normAutofit/>
          </a:bodyPr>
          <a:lstStyle/>
          <a:p>
            <a:r>
              <a:rPr lang="en-US" sz="3200" b="1" dirty="0" smtClean="0">
                <a:solidFill>
                  <a:srgbClr val="FF0000"/>
                </a:solidFill>
                <a:latin typeface="Times New Roman" pitchFamily="18" charset="0"/>
                <a:ea typeface="Calibri" pitchFamily="34" charset="0"/>
                <a:cs typeface="Times New Roman" pitchFamily="18" charset="0"/>
              </a:rPr>
              <a:t>G- CARE DIABETIC COUNCIL</a:t>
            </a:r>
            <a:endParaRPr lang="en-US" sz="3200" dirty="0"/>
          </a:p>
        </p:txBody>
      </p:sp>
      <p:pic>
        <p:nvPicPr>
          <p:cNvPr id="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533400" y="533400"/>
            <a:ext cx="1008924" cy="676647"/>
          </a:xfrm>
          <a:prstGeom prst="rect">
            <a:avLst/>
          </a:prstGeom>
          <a:noFill/>
        </p:spPr>
      </p:pic>
      <p:pic>
        <p:nvPicPr>
          <p:cNvPr id="1029" name="Picture 5" descr="C:\Users\lenovo\Downloads\18a5047e-3f2e-44ce-a8ec-486314684eb1.jpg"/>
          <p:cNvPicPr>
            <a:picLocks noGrp="1" noChangeAspect="1" noChangeArrowheads="1"/>
          </p:cNvPicPr>
          <p:nvPr>
            <p:ph idx="1"/>
          </p:nvPr>
        </p:nvPicPr>
        <p:blipFill>
          <a:blip r:embed="rId3"/>
          <a:srcRect/>
          <a:stretch>
            <a:fillRect/>
          </a:stretch>
        </p:blipFill>
        <p:spPr bwMode="auto">
          <a:xfrm>
            <a:off x="914400" y="1676400"/>
            <a:ext cx="6553200" cy="3026304"/>
          </a:xfrm>
          <a:prstGeom prst="rect">
            <a:avLst/>
          </a:prstGeom>
          <a:noFill/>
        </p:spPr>
      </p:pic>
      <p:sp>
        <p:nvSpPr>
          <p:cNvPr id="9" name="TextBox 8"/>
          <p:cNvSpPr txBox="1"/>
          <p:nvPr/>
        </p:nvSpPr>
        <p:spPr>
          <a:xfrm>
            <a:off x="1066800" y="5181600"/>
            <a:ext cx="6705600" cy="646331"/>
          </a:xfrm>
          <a:prstGeom prst="rect">
            <a:avLst/>
          </a:prstGeom>
          <a:noFill/>
        </p:spPr>
        <p:txBody>
          <a:bodyPr wrap="square" rtlCol="0">
            <a:spAutoFit/>
          </a:bodyPr>
          <a:lstStyle/>
          <a:p>
            <a:r>
              <a:rPr lang="en-US" dirty="0" smtClean="0"/>
              <a:t>13.05.2022 MET CM OF PUDUCHERRY REGARDING FURTHER FUNCTION</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latin typeface="Times New Roman" pitchFamily="18" charset="0"/>
                <a:ea typeface="Calibri" pitchFamily="34" charset="0"/>
                <a:cs typeface="Times New Roman" pitchFamily="18" charset="0"/>
              </a:rPr>
              <a:t>G- CARE DIABETIC COUNCIL</a:t>
            </a:r>
            <a:endParaRPr lang="en-US" sz="3200" dirty="0"/>
          </a:p>
        </p:txBody>
      </p:sp>
      <p:pic>
        <p:nvPicPr>
          <p:cNvPr id="4" name="Content Placeholder 3" descr="9a0ca026-aafe-43b7-b314-694d3f84b00f.jpg"/>
          <p:cNvPicPr>
            <a:picLocks noGrp="1" noChangeAspect="1"/>
          </p:cNvPicPr>
          <p:nvPr>
            <p:ph idx="1"/>
          </p:nvPr>
        </p:nvPicPr>
        <p:blipFill>
          <a:blip r:embed="rId2"/>
          <a:stretch>
            <a:fillRect/>
          </a:stretch>
        </p:blipFill>
        <p:spPr>
          <a:xfrm>
            <a:off x="1981200" y="1447800"/>
            <a:ext cx="5018617" cy="3763963"/>
          </a:xfrm>
        </p:spPr>
      </p:pic>
      <p:pic>
        <p:nvPicPr>
          <p:cNvPr id="5"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533400" y="533400"/>
            <a:ext cx="1008924" cy="676647"/>
          </a:xfrm>
          <a:prstGeom prst="rect">
            <a:avLst/>
          </a:prstGeom>
          <a:noFill/>
        </p:spPr>
      </p:pic>
      <p:sp>
        <p:nvSpPr>
          <p:cNvPr id="7" name="TextBox 6"/>
          <p:cNvSpPr txBox="1"/>
          <p:nvPr/>
        </p:nvSpPr>
        <p:spPr>
          <a:xfrm>
            <a:off x="914400" y="5791200"/>
            <a:ext cx="7467600" cy="923330"/>
          </a:xfrm>
          <a:prstGeom prst="rect">
            <a:avLst/>
          </a:prstGeom>
          <a:noFill/>
        </p:spPr>
        <p:txBody>
          <a:bodyPr wrap="square" rtlCol="0">
            <a:spAutoFit/>
          </a:bodyPr>
          <a:lstStyle/>
          <a:p>
            <a:r>
              <a:rPr lang="en-US" dirty="0" smtClean="0"/>
              <a:t>08.03.2022  NCD CAMP AT THAVALAKUPPAM , THIRU EMBALAM R SELVAM, SPEAKER-PUDUCHERRY LEGISLATIVE ASSEMBLY , DMS  DR SRIRAMALU, INAUGRATED THE CAMP</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4953000"/>
          </a:xfrm>
        </p:spPr>
        <p:txBody>
          <a:bodyPr>
            <a:noAutofit/>
          </a:bodyPr>
          <a:lstStyle/>
          <a:p>
            <a:pPr algn="just" fontAlgn="base"/>
            <a:r>
              <a:rPr lang="en-US" sz="1800" dirty="0">
                <a:solidFill>
                  <a:srgbClr val="002060"/>
                </a:solidFill>
              </a:rPr>
              <a:t>A Sensitization </a:t>
            </a:r>
            <a:r>
              <a:rPr lang="en-US" sz="1800" dirty="0" err="1">
                <a:solidFill>
                  <a:srgbClr val="002060"/>
                </a:solidFill>
              </a:rPr>
              <a:t>Programme</a:t>
            </a:r>
            <a:r>
              <a:rPr lang="en-US" sz="1800" dirty="0">
                <a:solidFill>
                  <a:srgbClr val="002060"/>
                </a:solidFill>
              </a:rPr>
              <a:t> was jointly </a:t>
            </a:r>
            <a:r>
              <a:rPr lang="en-US" sz="1800" dirty="0" err="1">
                <a:solidFill>
                  <a:srgbClr val="002060"/>
                </a:solidFill>
              </a:rPr>
              <a:t>organised</a:t>
            </a:r>
            <a:r>
              <a:rPr lang="en-US" sz="1800" dirty="0">
                <a:solidFill>
                  <a:srgbClr val="002060"/>
                </a:solidFill>
              </a:rPr>
              <a:t> by Health Department, Puducherry, and G Care Diabetic Council Puducherry, on 05.07.2019 at NHM Hall, Directorate of Health and Family Welfare, Puducherry.</a:t>
            </a:r>
            <a:br>
              <a:rPr lang="en-US" sz="1800" dirty="0">
                <a:solidFill>
                  <a:srgbClr val="002060"/>
                </a:solidFill>
              </a:rPr>
            </a:br>
            <a:r>
              <a:rPr lang="en-US" sz="1800" dirty="0">
                <a:solidFill>
                  <a:srgbClr val="002060"/>
                </a:solidFill>
              </a:rPr>
              <a:t>Dr. </a:t>
            </a:r>
            <a:r>
              <a:rPr lang="en-US" sz="1800" dirty="0" err="1">
                <a:solidFill>
                  <a:srgbClr val="002060"/>
                </a:solidFill>
              </a:rPr>
              <a:t>P.R.Nagendran</a:t>
            </a:r>
            <a:r>
              <a:rPr lang="en-US" sz="1800" dirty="0">
                <a:solidFill>
                  <a:srgbClr val="002060"/>
                </a:solidFill>
              </a:rPr>
              <a:t>, Director, GCDC, welcomed the gathering and introduced the members on the dais. The Keynote address was delivered by the Chairman, Dr. T.L. </a:t>
            </a:r>
            <a:r>
              <a:rPr lang="en-US" sz="1800" dirty="0" err="1">
                <a:solidFill>
                  <a:srgbClr val="002060"/>
                </a:solidFill>
              </a:rPr>
              <a:t>Nandagopal</a:t>
            </a:r>
            <a:r>
              <a:rPr lang="en-US" sz="1800" dirty="0">
                <a:solidFill>
                  <a:srgbClr val="002060"/>
                </a:solidFill>
              </a:rPr>
              <a:t> of G Care Diabetic Council Puducherry. Dr. K.V. Raman, Directorate of  Health &amp; Family Welfare, Puducherry, delivered his presidential speech and Special address was given by Dr. S. Mohan Kumar, The Mission Director (NRHM)  Puducherry. Then the presentation about  G Care Project was given by Dr. </a:t>
            </a:r>
            <a:r>
              <a:rPr lang="en-US" sz="1800" dirty="0" err="1">
                <a:solidFill>
                  <a:srgbClr val="002060"/>
                </a:solidFill>
              </a:rPr>
              <a:t>Kalimulla</a:t>
            </a:r>
            <a:r>
              <a:rPr lang="en-US" sz="1800" dirty="0">
                <a:solidFill>
                  <a:srgbClr val="002060"/>
                </a:solidFill>
              </a:rPr>
              <a:t> Sharif, CTO, Reach4cause Technologies, Bangalore.</a:t>
            </a:r>
            <a:br>
              <a:rPr lang="en-US" sz="1800" dirty="0">
                <a:solidFill>
                  <a:srgbClr val="002060"/>
                </a:solidFill>
              </a:rPr>
            </a:br>
            <a:r>
              <a:rPr lang="en-US" sz="1800" dirty="0">
                <a:solidFill>
                  <a:srgbClr val="002060"/>
                </a:solidFill>
              </a:rPr>
              <a:t>The Topics covered in the presentation were  G Care Project, Concept Note, Our mission, Our vision G Care Health Hub service, Project implementation protocol etc..</a:t>
            </a:r>
            <a:br>
              <a:rPr lang="en-US" sz="1800" dirty="0">
                <a:solidFill>
                  <a:srgbClr val="002060"/>
                </a:solidFill>
              </a:rPr>
            </a:br>
            <a:r>
              <a:rPr lang="en-US" sz="1800" dirty="0">
                <a:solidFill>
                  <a:srgbClr val="002060"/>
                </a:solidFill>
              </a:rPr>
              <a:t>Various doctors &amp; officials from the Health Department, other government departments officials and bank staff have attended this </a:t>
            </a:r>
            <a:r>
              <a:rPr lang="en-US" sz="1800" dirty="0" err="1">
                <a:solidFill>
                  <a:srgbClr val="002060"/>
                </a:solidFill>
              </a:rPr>
              <a:t>programme</a:t>
            </a:r>
            <a:r>
              <a:rPr lang="en-US" sz="1800" dirty="0">
                <a:solidFill>
                  <a:srgbClr val="002060"/>
                </a:solidFill>
              </a:rPr>
              <a:t>.</a:t>
            </a:r>
            <a:br>
              <a:rPr lang="en-US" sz="1800" dirty="0">
                <a:solidFill>
                  <a:srgbClr val="002060"/>
                </a:solidFill>
              </a:rPr>
            </a:br>
            <a:r>
              <a:rPr lang="en-US" sz="1800" dirty="0">
                <a:solidFill>
                  <a:srgbClr val="002060"/>
                </a:solidFill>
              </a:rPr>
              <a:t>The </a:t>
            </a:r>
            <a:r>
              <a:rPr lang="en-US" sz="1800" dirty="0" err="1">
                <a:solidFill>
                  <a:srgbClr val="002060"/>
                </a:solidFill>
              </a:rPr>
              <a:t>Programme</a:t>
            </a:r>
            <a:r>
              <a:rPr lang="en-US" sz="1800" dirty="0">
                <a:solidFill>
                  <a:srgbClr val="002060"/>
                </a:solidFill>
              </a:rPr>
              <a:t> was ended with Vote of  Thanks by </a:t>
            </a:r>
            <a:r>
              <a:rPr lang="en-US" sz="1800" dirty="0" err="1">
                <a:solidFill>
                  <a:srgbClr val="002060"/>
                </a:solidFill>
              </a:rPr>
              <a:t>Shri</a:t>
            </a:r>
            <a:r>
              <a:rPr lang="en-US" sz="1800" dirty="0">
                <a:solidFill>
                  <a:srgbClr val="002060"/>
                </a:solidFill>
              </a:rPr>
              <a:t> P.R. </a:t>
            </a:r>
            <a:r>
              <a:rPr lang="en-US" sz="1800" dirty="0" err="1">
                <a:solidFill>
                  <a:srgbClr val="002060"/>
                </a:solidFill>
              </a:rPr>
              <a:t>Rajagopal</a:t>
            </a:r>
            <a:r>
              <a:rPr lang="en-US" sz="1800" dirty="0">
                <a:solidFill>
                  <a:srgbClr val="002060"/>
                </a:solidFill>
              </a:rPr>
              <a:t>, </a:t>
            </a:r>
            <a:r>
              <a:rPr lang="en-US" sz="1800" dirty="0" smtClean="0">
                <a:solidFill>
                  <a:srgbClr val="002060"/>
                </a:solidFill>
              </a:rPr>
              <a:t>Administrative Officer.</a:t>
            </a:r>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769645" y="221508"/>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2"/>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p:nvPr/>
        </p:nvPicPr>
        <p:blipFill>
          <a:blip r:embed="rId3"/>
          <a:srcRect l="28526" t="22863" r="5288" b="18376"/>
          <a:stretch>
            <a:fillRect/>
          </a:stretch>
        </p:blipFill>
        <p:spPr bwMode="auto">
          <a:xfrm>
            <a:off x="533400" y="990600"/>
            <a:ext cx="3933825" cy="2619375"/>
          </a:xfrm>
          <a:prstGeom prst="rect">
            <a:avLst/>
          </a:prstGeom>
          <a:noFill/>
          <a:ln w="9525">
            <a:noFill/>
            <a:miter lim="800000"/>
            <a:headEnd/>
            <a:tailEnd/>
          </a:ln>
        </p:spPr>
      </p:pic>
      <p:pic>
        <p:nvPicPr>
          <p:cNvPr id="9" name="Picture 8"/>
          <p:cNvPicPr/>
          <p:nvPr/>
        </p:nvPicPr>
        <p:blipFill>
          <a:blip r:embed="rId4"/>
          <a:srcRect l="27885" t="23291" r="5288" b="17735"/>
          <a:stretch>
            <a:fillRect/>
          </a:stretch>
        </p:blipFill>
        <p:spPr bwMode="auto">
          <a:xfrm>
            <a:off x="4724400" y="3886200"/>
            <a:ext cx="4114800" cy="2971800"/>
          </a:xfrm>
          <a:prstGeom prst="rect">
            <a:avLst/>
          </a:prstGeom>
          <a:noFill/>
          <a:ln w="9525">
            <a:noFill/>
            <a:miter lim="800000"/>
            <a:headEnd/>
            <a:tailEnd/>
          </a:ln>
        </p:spPr>
      </p:pic>
      <p:pic>
        <p:nvPicPr>
          <p:cNvPr id="10" name="Picture 9"/>
          <p:cNvPicPr/>
          <p:nvPr/>
        </p:nvPicPr>
        <p:blipFill>
          <a:blip r:embed="rId5"/>
          <a:srcRect l="28686" t="23291" r="5609" b="18803"/>
          <a:stretch>
            <a:fillRect/>
          </a:stretch>
        </p:blipFill>
        <p:spPr bwMode="auto">
          <a:xfrm>
            <a:off x="4800600" y="990600"/>
            <a:ext cx="4038600" cy="2590800"/>
          </a:xfrm>
          <a:prstGeom prst="rect">
            <a:avLst/>
          </a:prstGeom>
          <a:noFill/>
          <a:ln w="9525">
            <a:noFill/>
            <a:miter lim="800000"/>
            <a:headEnd/>
            <a:tailEnd/>
          </a:ln>
        </p:spPr>
      </p:pic>
      <p:pic>
        <p:nvPicPr>
          <p:cNvPr id="11" name="Picture 10"/>
          <p:cNvPicPr/>
          <p:nvPr/>
        </p:nvPicPr>
        <p:blipFill>
          <a:blip r:embed="rId6"/>
          <a:srcRect l="36859" t="9402" r="13942" b="11538"/>
          <a:stretch>
            <a:fillRect/>
          </a:stretch>
        </p:blipFill>
        <p:spPr bwMode="auto">
          <a:xfrm>
            <a:off x="1752600" y="3886200"/>
            <a:ext cx="2667000" cy="2971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1295400"/>
            <a:ext cx="6400800" cy="1752600"/>
          </a:xfrm>
        </p:spPr>
        <p:txBody>
          <a:bodyPr>
            <a:normAutofit/>
          </a:bodyPr>
          <a:lstStyle/>
          <a:p>
            <a:r>
              <a:rPr lang="en-US" sz="1800" dirty="0" smtClean="0">
                <a:solidFill>
                  <a:srgbClr val="002060"/>
                </a:solidFill>
              </a:rPr>
              <a:t>On 03.07.2022 GCDC </a:t>
            </a:r>
            <a:r>
              <a:rPr lang="en-US" sz="1800" dirty="0">
                <a:solidFill>
                  <a:srgbClr val="002060"/>
                </a:solidFill>
              </a:rPr>
              <a:t>Chairman </a:t>
            </a:r>
            <a:r>
              <a:rPr lang="en-US" sz="1800" dirty="0" err="1">
                <a:solidFill>
                  <a:srgbClr val="002060"/>
                </a:solidFill>
              </a:rPr>
              <a:t>DR.T.L.Nandagopal</a:t>
            </a:r>
            <a:r>
              <a:rPr lang="en-US" sz="1800" dirty="0">
                <a:solidFill>
                  <a:srgbClr val="002060"/>
                </a:solidFill>
              </a:rPr>
              <a:t> explaining about the </a:t>
            </a:r>
            <a:r>
              <a:rPr lang="en-US" sz="1800" dirty="0" smtClean="0">
                <a:solidFill>
                  <a:srgbClr val="002060"/>
                </a:solidFill>
              </a:rPr>
              <a:t>G-Care Project to Hon’ble Puducherry CM </a:t>
            </a:r>
            <a:r>
              <a:rPr lang="en-US" sz="1800" dirty="0" err="1" smtClean="0">
                <a:solidFill>
                  <a:srgbClr val="002060"/>
                </a:solidFill>
              </a:rPr>
              <a:t>Mr.Narayanaswamy</a:t>
            </a:r>
            <a:r>
              <a:rPr lang="en-US" sz="1800" dirty="0" smtClean="0">
                <a:solidFill>
                  <a:srgbClr val="002060"/>
                </a:solidFill>
              </a:rPr>
              <a:t> </a:t>
            </a:r>
            <a:endParaRPr lang="en-US" sz="1800" dirty="0">
              <a:solidFill>
                <a:srgbClr val="002060"/>
              </a:solidFill>
            </a:endParaRPr>
          </a:p>
          <a:p>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2"/>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 name="Picture 8"/>
          <p:cNvPicPr/>
          <p:nvPr/>
        </p:nvPicPr>
        <p:blipFill>
          <a:blip r:embed="rId3"/>
          <a:srcRect l="28526" t="21581" r="5288" b="13034"/>
          <a:stretch>
            <a:fillRect/>
          </a:stretch>
        </p:blipFill>
        <p:spPr bwMode="auto">
          <a:xfrm>
            <a:off x="1524000" y="2286000"/>
            <a:ext cx="6019800"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14400"/>
            <a:ext cx="8610600" cy="1905000"/>
          </a:xfrm>
        </p:spPr>
        <p:txBody>
          <a:bodyPr>
            <a:noAutofit/>
          </a:bodyPr>
          <a:lstStyle/>
          <a:p>
            <a:pPr algn="just"/>
            <a:r>
              <a:rPr lang="en-US" sz="1800" dirty="0">
                <a:solidFill>
                  <a:srgbClr val="002060"/>
                </a:solidFill>
              </a:rPr>
              <a:t>Inauguration of training to CHA candidates was held on 31</a:t>
            </a:r>
            <a:r>
              <a:rPr lang="en-US" sz="1800" baseline="30000" dirty="0">
                <a:solidFill>
                  <a:srgbClr val="002060"/>
                </a:solidFill>
              </a:rPr>
              <a:t>st</a:t>
            </a:r>
            <a:r>
              <a:rPr lang="en-US" sz="1800" dirty="0">
                <a:solidFill>
                  <a:srgbClr val="002060"/>
                </a:solidFill>
              </a:rPr>
              <a:t> July 2019 at G Care Diabetic Council, Pondicherry. Our Director Mr. </a:t>
            </a:r>
            <a:r>
              <a:rPr lang="en-US" sz="1800" dirty="0" err="1">
                <a:solidFill>
                  <a:srgbClr val="002060"/>
                </a:solidFill>
              </a:rPr>
              <a:t>Nagendiran</a:t>
            </a:r>
            <a:r>
              <a:rPr lang="en-US" sz="1800" dirty="0">
                <a:solidFill>
                  <a:srgbClr val="002060"/>
                </a:solidFill>
              </a:rPr>
              <a:t> welcomed the gathering chief Guest, Dr. K.V. Raman, Director(Health) inaugurated the function and informed the candidates about their growth opportunities in this company. Our chairman, Mr. T.L. </a:t>
            </a:r>
            <a:r>
              <a:rPr lang="en-US" sz="1800" dirty="0" err="1">
                <a:solidFill>
                  <a:srgbClr val="002060"/>
                </a:solidFill>
              </a:rPr>
              <a:t>Nandagopal</a:t>
            </a:r>
            <a:r>
              <a:rPr lang="en-US" sz="1800" dirty="0">
                <a:solidFill>
                  <a:srgbClr val="002060"/>
                </a:solidFill>
              </a:rPr>
              <a:t> delivered his speech about the duties and responsibilities of the CHAs at the centre. Vote of thanks was given by the Administrative Officer Mr. P.R. </a:t>
            </a:r>
            <a:r>
              <a:rPr lang="en-US" sz="1800" dirty="0" err="1">
                <a:solidFill>
                  <a:srgbClr val="002060"/>
                </a:solidFill>
              </a:rPr>
              <a:t>Rajagopal</a:t>
            </a:r>
            <a:r>
              <a:rPr lang="en-US" sz="1800" dirty="0">
                <a:solidFill>
                  <a:srgbClr val="002060"/>
                </a:solidFill>
              </a:rPr>
              <a:t>.</a:t>
            </a:r>
            <a:endParaRPr lang="en-US" sz="1800" b="1" dirty="0">
              <a:solidFill>
                <a:srgbClr val="002060"/>
              </a:solidFill>
            </a:endParaRPr>
          </a:p>
          <a:p>
            <a:pPr algn="just"/>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3"/>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p:nvPr/>
        </p:nvPicPr>
        <p:blipFill>
          <a:blip r:embed="rId3" cstate="print"/>
          <a:srcRect l="28526" t="18162" r="5449" b="16026"/>
          <a:stretch>
            <a:fillRect/>
          </a:stretch>
        </p:blipFill>
        <p:spPr bwMode="auto">
          <a:xfrm>
            <a:off x="1524000" y="2743200"/>
            <a:ext cx="2743200" cy="1828800"/>
          </a:xfrm>
          <a:prstGeom prst="rect">
            <a:avLst/>
          </a:prstGeom>
          <a:noFill/>
          <a:ln w="9525">
            <a:noFill/>
            <a:miter lim="800000"/>
            <a:headEnd/>
            <a:tailEnd/>
          </a:ln>
        </p:spPr>
      </p:pic>
      <p:pic>
        <p:nvPicPr>
          <p:cNvPr id="9" name="Picture 8"/>
          <p:cNvPicPr/>
          <p:nvPr/>
        </p:nvPicPr>
        <p:blipFill>
          <a:blip r:embed="rId4" cstate="print"/>
          <a:srcRect l="28205" t="14316" r="5609" b="19231"/>
          <a:stretch>
            <a:fillRect/>
          </a:stretch>
        </p:blipFill>
        <p:spPr bwMode="auto">
          <a:xfrm>
            <a:off x="4953001" y="2667000"/>
            <a:ext cx="2438400" cy="1981200"/>
          </a:xfrm>
          <a:prstGeom prst="rect">
            <a:avLst/>
          </a:prstGeom>
          <a:noFill/>
          <a:ln w="9525">
            <a:noFill/>
            <a:miter lim="800000"/>
            <a:headEnd/>
            <a:tailEnd/>
          </a:ln>
        </p:spPr>
      </p:pic>
      <p:pic>
        <p:nvPicPr>
          <p:cNvPr id="10" name="Picture 9"/>
          <p:cNvPicPr/>
          <p:nvPr/>
        </p:nvPicPr>
        <p:blipFill>
          <a:blip r:embed="rId5"/>
          <a:srcRect l="28205" t="17735" r="5449" b="15812"/>
          <a:stretch>
            <a:fillRect/>
          </a:stretch>
        </p:blipFill>
        <p:spPr bwMode="auto">
          <a:xfrm>
            <a:off x="1524000" y="4724400"/>
            <a:ext cx="2743200" cy="1828800"/>
          </a:xfrm>
          <a:prstGeom prst="rect">
            <a:avLst/>
          </a:prstGeom>
          <a:noFill/>
          <a:ln w="9525">
            <a:noFill/>
            <a:miter lim="800000"/>
            <a:headEnd/>
            <a:tailEnd/>
          </a:ln>
        </p:spPr>
      </p:pic>
      <p:pic>
        <p:nvPicPr>
          <p:cNvPr id="11" name="Picture 10"/>
          <p:cNvPicPr/>
          <p:nvPr/>
        </p:nvPicPr>
        <p:blipFill>
          <a:blip r:embed="rId6"/>
          <a:srcRect l="28045" t="14530" r="5128" b="19231"/>
          <a:stretch>
            <a:fillRect/>
          </a:stretch>
        </p:blipFill>
        <p:spPr bwMode="auto">
          <a:xfrm>
            <a:off x="4953000" y="4800600"/>
            <a:ext cx="2438400"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371600"/>
            <a:ext cx="6400800" cy="1752600"/>
          </a:xfrm>
        </p:spPr>
        <p:txBody>
          <a:bodyPr>
            <a:noAutofit/>
          </a:bodyPr>
          <a:lstStyle/>
          <a:p>
            <a:pPr algn="just"/>
            <a:r>
              <a:rPr lang="en-US" sz="1800" i="1" dirty="0">
                <a:solidFill>
                  <a:srgbClr val="002060"/>
                </a:solidFill>
              </a:rPr>
              <a:t>On July 2</a:t>
            </a:r>
            <a:r>
              <a:rPr lang="en-US" sz="1800" i="1" baseline="30000" dirty="0">
                <a:solidFill>
                  <a:srgbClr val="002060"/>
                </a:solidFill>
              </a:rPr>
              <a:t>nd</a:t>
            </a:r>
            <a:r>
              <a:rPr lang="en-US" sz="1800" i="1" dirty="0">
                <a:solidFill>
                  <a:srgbClr val="002060"/>
                </a:solidFill>
              </a:rPr>
              <a:t> 2019 at 5.42 Pm. Ms. </a:t>
            </a:r>
            <a:r>
              <a:rPr lang="en-US" sz="1800" i="1" dirty="0" err="1">
                <a:solidFill>
                  <a:srgbClr val="002060"/>
                </a:solidFill>
              </a:rPr>
              <a:t>Vidya</a:t>
            </a:r>
            <a:r>
              <a:rPr lang="en-US" sz="1800" i="1" dirty="0">
                <a:solidFill>
                  <a:srgbClr val="002060"/>
                </a:solidFill>
              </a:rPr>
              <a:t> </a:t>
            </a:r>
            <a:r>
              <a:rPr lang="en-US" sz="1800" i="1" dirty="0" err="1">
                <a:solidFill>
                  <a:srgbClr val="002060"/>
                </a:solidFill>
              </a:rPr>
              <a:t>Ramkumar</a:t>
            </a:r>
            <a:r>
              <a:rPr lang="en-US" sz="1800" i="1" dirty="0">
                <a:solidFill>
                  <a:srgbClr val="002060"/>
                </a:solidFill>
              </a:rPr>
              <a:t> visited our Office. Kiosk machine demo was given to  her by </a:t>
            </a:r>
            <a:r>
              <a:rPr lang="en-US" sz="1800" i="1" dirty="0" err="1">
                <a:solidFill>
                  <a:srgbClr val="002060"/>
                </a:solidFill>
              </a:rPr>
              <a:t>Selvi</a:t>
            </a:r>
            <a:r>
              <a:rPr lang="en-US" sz="1800" i="1" dirty="0">
                <a:solidFill>
                  <a:srgbClr val="002060"/>
                </a:solidFill>
              </a:rPr>
              <a:t>. </a:t>
            </a:r>
            <a:r>
              <a:rPr lang="en-US" sz="1800" i="1" dirty="0" err="1">
                <a:solidFill>
                  <a:srgbClr val="002060"/>
                </a:solidFill>
              </a:rPr>
              <a:t>Thangam</a:t>
            </a:r>
            <a:r>
              <a:rPr lang="en-US" sz="1800" i="1" dirty="0">
                <a:solidFill>
                  <a:srgbClr val="002060"/>
                </a:solidFill>
              </a:rPr>
              <a:t> &amp; Mr. </a:t>
            </a:r>
            <a:r>
              <a:rPr lang="en-US" sz="1800" i="1" dirty="0" err="1">
                <a:solidFill>
                  <a:srgbClr val="002060"/>
                </a:solidFill>
              </a:rPr>
              <a:t>Shanmugavel</a:t>
            </a:r>
            <a:r>
              <a:rPr lang="en-US" sz="1800" i="1" dirty="0" smtClean="0">
                <a:solidFill>
                  <a:srgbClr val="002060"/>
                </a:solidFill>
              </a:rPr>
              <a:t>.</a:t>
            </a:r>
            <a:endParaRPr lang="en-US" sz="1800" b="1"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766887" y="80776"/>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p:nvPr/>
        </p:nvPicPr>
        <p:blipFill>
          <a:blip r:embed="rId3"/>
          <a:srcRect l="28526" t="11966" r="5769" b="21795"/>
          <a:stretch>
            <a:fillRect/>
          </a:stretch>
        </p:blipFill>
        <p:spPr bwMode="auto">
          <a:xfrm>
            <a:off x="1766887" y="2463723"/>
            <a:ext cx="5610225" cy="42418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143000"/>
            <a:ext cx="6400800" cy="1752600"/>
          </a:xfrm>
        </p:spPr>
        <p:txBody>
          <a:bodyPr>
            <a:normAutofit/>
          </a:bodyPr>
          <a:lstStyle/>
          <a:p>
            <a:pPr algn="just"/>
            <a:r>
              <a:rPr lang="en-US" sz="1800" dirty="0">
                <a:solidFill>
                  <a:srgbClr val="002060"/>
                </a:solidFill>
              </a:rPr>
              <a:t>On July 24</a:t>
            </a:r>
            <a:r>
              <a:rPr lang="en-US" sz="1800" baseline="30000" dirty="0">
                <a:solidFill>
                  <a:srgbClr val="002060"/>
                </a:solidFill>
              </a:rPr>
              <a:t>th</a:t>
            </a:r>
            <a:r>
              <a:rPr lang="en-US" sz="1800" dirty="0">
                <a:solidFill>
                  <a:srgbClr val="002060"/>
                </a:solidFill>
              </a:rPr>
              <a:t> 2019 as a 4.18 pm Dr. </a:t>
            </a:r>
            <a:r>
              <a:rPr lang="en-US" sz="1800" dirty="0" err="1">
                <a:solidFill>
                  <a:srgbClr val="002060"/>
                </a:solidFill>
              </a:rPr>
              <a:t>Duraisamy</a:t>
            </a:r>
            <a:r>
              <a:rPr lang="en-US" sz="1800" dirty="0">
                <a:solidFill>
                  <a:srgbClr val="002060"/>
                </a:solidFill>
              </a:rPr>
              <a:t> along with 4 officials from ICMR, Delhi visited our office, Kiosk Machine Demo was given them by    </a:t>
            </a:r>
            <a:r>
              <a:rPr lang="en-US" sz="1800" dirty="0" err="1">
                <a:solidFill>
                  <a:srgbClr val="002060"/>
                </a:solidFill>
              </a:rPr>
              <a:t>Selvi</a:t>
            </a:r>
            <a:r>
              <a:rPr lang="en-US" sz="1800" dirty="0">
                <a:solidFill>
                  <a:srgbClr val="002060"/>
                </a:solidFill>
              </a:rPr>
              <a:t>. </a:t>
            </a:r>
            <a:r>
              <a:rPr lang="en-US" sz="1800" dirty="0" err="1">
                <a:solidFill>
                  <a:srgbClr val="002060"/>
                </a:solidFill>
              </a:rPr>
              <a:t>Thangam</a:t>
            </a:r>
            <a:r>
              <a:rPr lang="en-US" sz="1800" dirty="0" smtClean="0">
                <a:solidFill>
                  <a:srgbClr val="002060"/>
                </a:solidFill>
              </a:rPr>
              <a:t>.</a:t>
            </a:r>
            <a:endParaRPr lang="en-US" sz="1800" b="1"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3"/>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p:nvPr/>
        </p:nvPicPr>
        <p:blipFill>
          <a:blip r:embed="rId3"/>
          <a:srcRect l="28365" t="17521" r="5609" b="16667"/>
          <a:stretch>
            <a:fillRect/>
          </a:stretch>
        </p:blipFill>
        <p:spPr bwMode="auto">
          <a:xfrm>
            <a:off x="1730705" y="2305050"/>
            <a:ext cx="5682590" cy="424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447800"/>
            <a:ext cx="6400800" cy="1752600"/>
          </a:xfrm>
        </p:spPr>
        <p:txBody>
          <a:bodyPr>
            <a:normAutofit/>
          </a:bodyPr>
          <a:lstStyle/>
          <a:p>
            <a:pPr algn="just"/>
            <a:r>
              <a:rPr lang="en-US" sz="1800" dirty="0">
                <a:solidFill>
                  <a:srgbClr val="002060"/>
                </a:solidFill>
              </a:rPr>
              <a:t>On July 31</a:t>
            </a:r>
            <a:r>
              <a:rPr lang="en-US" sz="1800" baseline="30000" dirty="0">
                <a:solidFill>
                  <a:srgbClr val="002060"/>
                </a:solidFill>
              </a:rPr>
              <a:t>st</a:t>
            </a:r>
            <a:r>
              <a:rPr lang="en-US" sz="1800" dirty="0">
                <a:solidFill>
                  <a:srgbClr val="002060"/>
                </a:solidFill>
              </a:rPr>
              <a:t> 2018 at 19.24 am. Mr. </a:t>
            </a:r>
            <a:r>
              <a:rPr lang="en-US" sz="1800" dirty="0" err="1">
                <a:solidFill>
                  <a:srgbClr val="002060"/>
                </a:solidFill>
              </a:rPr>
              <a:t>Saravanan</a:t>
            </a:r>
            <a:r>
              <a:rPr lang="en-US" sz="1800" dirty="0">
                <a:solidFill>
                  <a:srgbClr val="002060"/>
                </a:solidFill>
              </a:rPr>
              <a:t> &amp;    </a:t>
            </a:r>
            <a:r>
              <a:rPr lang="en-US" sz="1800" dirty="0" err="1" smtClean="0">
                <a:solidFill>
                  <a:srgbClr val="002060"/>
                </a:solidFill>
              </a:rPr>
              <a:t>Mr.Ravichandiran</a:t>
            </a:r>
            <a:r>
              <a:rPr lang="en-US" sz="1800" dirty="0" smtClean="0">
                <a:solidFill>
                  <a:srgbClr val="002060"/>
                </a:solidFill>
              </a:rPr>
              <a:t> </a:t>
            </a:r>
            <a:r>
              <a:rPr lang="en-US" sz="1800" dirty="0">
                <a:solidFill>
                  <a:srgbClr val="002060"/>
                </a:solidFill>
              </a:rPr>
              <a:t>of </a:t>
            </a:r>
            <a:r>
              <a:rPr lang="en-US" sz="1800" dirty="0" err="1">
                <a:solidFill>
                  <a:srgbClr val="002060"/>
                </a:solidFill>
              </a:rPr>
              <a:t>Kotak</a:t>
            </a:r>
            <a:r>
              <a:rPr lang="en-US" sz="1800" dirty="0">
                <a:solidFill>
                  <a:srgbClr val="002060"/>
                </a:solidFill>
              </a:rPr>
              <a:t> Insurance, Chennai </a:t>
            </a:r>
            <a:r>
              <a:rPr lang="en-US" sz="1800" dirty="0" smtClean="0">
                <a:solidFill>
                  <a:srgbClr val="002060"/>
                </a:solidFill>
              </a:rPr>
              <a:t>visited </a:t>
            </a:r>
            <a:r>
              <a:rPr lang="en-US" sz="1800" dirty="0">
                <a:solidFill>
                  <a:srgbClr val="002060"/>
                </a:solidFill>
              </a:rPr>
              <a:t>our office. Kiosk machine demo was given to them by Mr. </a:t>
            </a:r>
            <a:r>
              <a:rPr lang="en-US" sz="1800" dirty="0" err="1">
                <a:solidFill>
                  <a:srgbClr val="002060"/>
                </a:solidFill>
              </a:rPr>
              <a:t>Lakshmanan</a:t>
            </a:r>
            <a:r>
              <a:rPr lang="en-US" sz="1800" dirty="0">
                <a:solidFill>
                  <a:srgbClr val="002060"/>
                </a:solidFill>
              </a:rPr>
              <a:t>.</a:t>
            </a:r>
            <a:endParaRPr lang="en-US" sz="1800" b="1" dirty="0">
              <a:solidFill>
                <a:srgbClr val="002060"/>
              </a:solidFill>
            </a:endParaRPr>
          </a:p>
          <a:p>
            <a:pPr algn="just"/>
            <a:endParaRPr lang="en-US" sz="1800" dirty="0">
              <a:solidFill>
                <a:srgbClr val="002060"/>
              </a:solidFill>
            </a:endParaRPr>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676400" y="62213"/>
            <a:ext cx="1122543" cy="752847"/>
          </a:xfrm>
          <a:prstGeom prst="rect">
            <a:avLst/>
          </a:prstGeom>
          <a:noFill/>
        </p:spPr>
      </p:pic>
      <p:sp>
        <p:nvSpPr>
          <p:cNvPr id="66566" name="Rectangle 6"/>
          <p:cNvSpPr>
            <a:spLocks noChangeArrowheads="1"/>
          </p:cNvSpPr>
          <p:nvPr/>
        </p:nvSpPr>
        <p:spPr bwMode="auto">
          <a:xfrm>
            <a:off x="2895600" y="228600"/>
            <a:ext cx="7239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G- CARE DIABETIC COUNCIL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p:nvPr/>
        </p:nvPicPr>
        <p:blipFill>
          <a:blip r:embed="rId3"/>
          <a:srcRect l="28365" t="30342" r="5609" b="27991"/>
          <a:stretch>
            <a:fillRect/>
          </a:stretch>
        </p:blipFill>
        <p:spPr bwMode="auto">
          <a:xfrm>
            <a:off x="1674055" y="3048000"/>
            <a:ext cx="5795889"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690</Words>
  <Application>Microsoft Office PowerPoint</Application>
  <PresentationFormat>On-screen Show (4:3)</PresentationFormat>
  <Paragraphs>57</Paragraphs>
  <Slides>27</Slides>
  <Notes>2</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Slide 1</vt:lpstr>
      <vt:lpstr>NEWSPAPER CLIPPINGS OF MOU SIGNED WITH GOVERNMENT OF PONDICHERRY DATED 2.06.2019  ABOUT OUR  GCARE  DIABETIC COUNCIL   TELEMEDICINE PROJECT.</vt:lpstr>
      <vt:lpstr>A Sensitization Programme was jointly organised by Health Department, Puducherry, and G Care Diabetic Council Puducherry, on 05.07.2019 at NHM Hall, Directorate of Health and Family Welfare, Puducherry. Dr. P.R.Nagendran, Director, GCDC, welcomed the gathering and introduced the members on the dais. The Keynote address was delivered by the Chairman, Dr. T.L. Nandagopal of G Care Diabetic Council Puducherry. Dr. K.V. Raman, Directorate of  Health &amp; Family Welfare, Puducherry, delivered his presidential speech and Special address was given by Dr. S. Mohan Kumar, The Mission Director (NRHM)  Puducherry. Then the presentation about  G Care Project was given by Dr. Kalimulla Sharif, CTO, Reach4cause Technologies, Bangalore. The Topics covered in the presentation were  G Care Project, Concept Note, Our mission, Our vision G Care Health Hub service, Project implementation protocol etc.. Various doctors &amp; officials from the Health Department, other government departments officials and bank staff have attended this programme. The Programme was ended with Vote of  Thanks by Shri P.R. Rajagopal, Administrative Officer.</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Covid-19 vaccination Camp</vt:lpstr>
      <vt:lpstr>G- CARE DIABETIC COUNCIL</vt:lpstr>
      <vt:lpstr>G- CARE DIABETIC COUNCIL</vt:lpstr>
      <vt:lpstr>G- CARE DIABETIC COUNCIL</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Gcare</cp:lastModifiedBy>
  <cp:revision>87</cp:revision>
  <dcterms:created xsi:type="dcterms:W3CDTF">2020-01-30T09:57:59Z</dcterms:created>
  <dcterms:modified xsi:type="dcterms:W3CDTF">2025-10-04T06:16:20Z</dcterms:modified>
</cp:coreProperties>
</file>